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334" r:id="rId3"/>
    <p:sldId id="375" r:id="rId4"/>
    <p:sldId id="336" r:id="rId5"/>
    <p:sldId id="330" r:id="rId6"/>
    <p:sldId id="376" r:id="rId7"/>
    <p:sldId id="384" r:id="rId8"/>
    <p:sldId id="385" r:id="rId9"/>
    <p:sldId id="337" r:id="rId10"/>
    <p:sldId id="383" r:id="rId11"/>
    <p:sldId id="371" r:id="rId12"/>
    <p:sldId id="351" r:id="rId13"/>
    <p:sldId id="377" r:id="rId14"/>
    <p:sldId id="378" r:id="rId15"/>
    <p:sldId id="381" r:id="rId16"/>
    <p:sldId id="382" r:id="rId17"/>
  </p:sldIdLst>
  <p:sldSz cx="9144000" cy="6858000" type="screen4x3"/>
  <p:notesSz cx="6858000" cy="9144000"/>
  <p:custDataLst>
    <p:tags r:id="rId19"/>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6A00"/>
    <a:srgbClr val="FEEAD2"/>
    <a:srgbClr val="0049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4" d="100"/>
          <a:sy n="104" d="100"/>
        </p:scale>
        <p:origin x="174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D08D3-98C9-46ED-9AB4-5608B57AA026}" type="datetimeFigureOut">
              <a:rPr lang="de-DE" smtClean="0"/>
              <a:t>17.08.2022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448F9-9966-4EEF-96C7-04BADB2106A0}" type="slidenum">
              <a:rPr lang="de-DE" smtClean="0"/>
              <a:t>‹Nr.›</a:t>
            </a:fld>
            <a:endParaRPr lang="de-DE"/>
          </a:p>
        </p:txBody>
      </p:sp>
    </p:spTree>
    <p:extLst>
      <p:ext uri="{BB962C8B-B14F-4D97-AF65-F5344CB8AC3E}">
        <p14:creationId xmlns:p14="http://schemas.microsoft.com/office/powerpoint/2010/main" val="327222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D9ECF-E237-2A41-949B-8B1968C6B22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5188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Transparenz</a:t>
            </a:r>
            <a:r>
              <a:rPr lang="de-DE" baseline="0" dirty="0"/>
              <a:t> klingt gut – und ist Voraussetzung für das Sichtbarmachen: Wo stehen wir, woran arbeite ich gerade, was steht als Nächstes an…</a:t>
            </a:r>
          </a:p>
          <a:p>
            <a:pPr marL="171450" indent="-171450">
              <a:buFont typeface="Arial" panose="020B0604020202020204" pitchFamily="34" charset="0"/>
              <a:buChar char="•"/>
            </a:pPr>
            <a:r>
              <a:rPr lang="de-DE" baseline="0" dirty="0"/>
              <a:t>Die kleine Geschichte aus der Praxis eines Unternehmens zeigt, dass die Forderung nach (womöglich grenzenloser) Transparenz auch als belastend, als Zeichen von Misstrauen, als Druckmittel erlebt werden kann.</a:t>
            </a:r>
          </a:p>
          <a:p>
            <a:pPr marL="171450" indent="-171450">
              <a:buFont typeface="Arial" panose="020B0604020202020204" pitchFamily="34" charset="0"/>
              <a:buChar char="•"/>
            </a:pPr>
            <a:r>
              <a:rPr lang="de-DE" baseline="0" dirty="0"/>
              <a:t>Sinn und Zweck, aber auch Grenzen von Transparenz müssen für alle Beteiligten erkennbar sein. </a:t>
            </a:r>
          </a:p>
          <a:p>
            <a:pPr marL="171450" indent="-171450">
              <a:buFont typeface="Arial" panose="020B0604020202020204" pitchFamily="34" charset="0"/>
              <a:buChar char="•"/>
            </a:pPr>
            <a:r>
              <a:rPr lang="de-DE" baseline="0" dirty="0"/>
              <a:t>Führungsaufgabe: deutlich machen, dass die Transparenz als Basis für ggs. Unterstützung und gemeinsames Lernen benötigt und genutzt wird – nicht aber zur Kontrolle von Leistung und Verhalten.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9331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baseline="0" dirty="0"/>
              <a:t>Voraussetzung für Spaß und Erfolgserlebnis im agilen Team sind: </a:t>
            </a:r>
            <a:r>
              <a:rPr lang="de-DE" dirty="0"/>
              <a:t>Klare Prioritäten</a:t>
            </a:r>
            <a:r>
              <a:rPr lang="de-DE" baseline="0" dirty="0"/>
              <a:t> und ein fokussiertes Abarbeiten der priorisierten Aufgaben.</a:t>
            </a:r>
          </a:p>
          <a:p>
            <a:pPr marL="171450" indent="-171450">
              <a:buFont typeface="Arial" panose="020B0604020202020204" pitchFamily="34" charset="0"/>
              <a:buChar char="•"/>
            </a:pPr>
            <a:r>
              <a:rPr lang="de-DE" baseline="0" dirty="0"/>
              <a:t>Widersprüche mit Linienaufgaben oder dringliche Sonderaufgaben gehören dennoch zum agilen Alltag.</a:t>
            </a:r>
          </a:p>
          <a:p>
            <a:pPr marL="171450" indent="-171450">
              <a:buFont typeface="Arial" panose="020B0604020202020204" pitchFamily="34" charset="0"/>
              <a:buChar char="•"/>
            </a:pPr>
            <a:r>
              <a:rPr lang="de-DE" baseline="0" dirty="0"/>
              <a:t>Erst ein transparenter, nachvollziehbarer Umgang mit diesen Widersprüchen reduziert oder vermeidet Belastungen beim Einzelnen und im Team.</a:t>
            </a:r>
          </a:p>
          <a:p>
            <a:pPr marL="171450" indent="-171450">
              <a:buFont typeface="Arial" panose="020B0604020202020204" pitchFamily="34" charset="0"/>
              <a:buChar char="•"/>
            </a:pPr>
            <a:r>
              <a:rPr lang="de-DE" baseline="0" dirty="0"/>
              <a:t>Regeln sind verbindlich und werden (auch vom Führungspersonal) eingehalten. Notwendige Ausnahmen sind nachvollziehbar – Widersprüche werden konstruktiv ‚gemanagt‘. </a:t>
            </a:r>
            <a:endParaRPr lang="de-DE" dirty="0"/>
          </a:p>
          <a:p>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967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 Check-Bausteine ermöglichen entlang</a:t>
            </a:r>
            <a:r>
              <a:rPr lang="de-DE" baseline="0" dirty="0"/>
              <a:t> der 3 Gestaltungsfelder (Zahnräder) eine strukturierte Bewertung nach dem Motto „Wie läuft das agile Arbeiten bei uns?“</a:t>
            </a:r>
          </a:p>
          <a:p>
            <a:pPr marL="171450" indent="-171450">
              <a:buFont typeface="Arial" panose="020B0604020202020204" pitchFamily="34" charset="0"/>
              <a:buChar char="•"/>
            </a:pPr>
            <a:r>
              <a:rPr lang="de-DE" baseline="0" dirty="0"/>
              <a:t>Zu jedem Feld gehört für je 3 bzw. 4 relevante Teilaspekte eine kompakte Beschreibung einer positiven, als gesundheitsförderlich anzusehenden Vorgehensweise als Prüf- und Bewertungskriterium.</a:t>
            </a:r>
          </a:p>
          <a:p>
            <a:pPr marL="171450" indent="-171450">
              <a:buFont typeface="Arial" panose="020B0604020202020204" pitchFamily="34" charset="0"/>
              <a:buChar char="•"/>
            </a:pPr>
            <a:r>
              <a:rPr lang="de-DE" baseline="0" dirty="0"/>
              <a:t>Die Bewertung (Empfehlung: 5-stufig) einschließlich ergänzender Kommentare kann sowohl mit </a:t>
            </a:r>
            <a:r>
              <a:rPr lang="de-DE" baseline="0" dirty="0" err="1"/>
              <a:t>pencil</a:t>
            </a:r>
            <a:r>
              <a:rPr lang="de-DE" baseline="0" dirty="0"/>
              <a:t>-paper als auch online, z. B. mit </a:t>
            </a:r>
            <a:r>
              <a:rPr lang="de-DE" baseline="0" dirty="0" err="1"/>
              <a:t>Mentimeter</a:t>
            </a:r>
            <a:r>
              <a:rPr lang="de-DE" baseline="0" dirty="0"/>
              <a:t> erfolgen</a:t>
            </a:r>
          </a:p>
          <a:p>
            <a:pPr marL="171450" indent="-171450">
              <a:buFont typeface="Arial" panose="020B0604020202020204" pitchFamily="34" charset="0"/>
              <a:buChar char="•"/>
            </a:pPr>
            <a:r>
              <a:rPr lang="de-DE" baseline="0" dirty="0"/>
              <a:t>Die Ergebnisse der Bewertung liefern eine fundierte Grundlage zur Auswahl und Festlegung von Maßnahmen.</a:t>
            </a:r>
          </a:p>
          <a:p>
            <a:pPr marL="171450" indent="-171450">
              <a:buFont typeface="Arial" panose="020B0604020202020204" pitchFamily="34" charset="0"/>
              <a:buChar char="•"/>
            </a:pPr>
            <a:r>
              <a:rPr lang="de-DE" baseline="0" dirty="0"/>
              <a:t>Sie können auch ebenso gut in den betrieblichen Prozess der Gefährdungsbeurteilung gemäß §5 ArbSchG einbezogen werden.    </a:t>
            </a:r>
          </a:p>
          <a:p>
            <a:pPr marL="171450" indent="-171450">
              <a:buFont typeface="Arial" panose="020B0604020202020204" pitchFamily="34" charset="0"/>
              <a:buChar char="•"/>
            </a:pP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055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Bei der Vorstellung im Überblick empfiehlt es sich hier,</a:t>
            </a:r>
            <a:r>
              <a:rPr lang="de-DE" baseline="0" dirty="0"/>
              <a:t> wenn überhaupt lediglich die (fett gesetzten) Stichworte zu den jeweiligen Bausteinen zu nennen.</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3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Bei der Vorstellung im Überblick empfiehlt es sich hier,</a:t>
            </a:r>
            <a:r>
              <a:rPr lang="de-DE" baseline="0" dirty="0"/>
              <a:t> wenn überhaupt lediglich die (fett gesetzten) Stichworte zu den jeweiligen Bausteinen zu nennen.</a:t>
            </a:r>
            <a:endParaRPr lang="de-DE" dirty="0"/>
          </a:p>
          <a:p>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6053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a:t>Bei der Vorstellung im Überblick empfiehlt es sich hier,</a:t>
            </a:r>
            <a:r>
              <a:rPr lang="de-DE" baseline="0"/>
              <a:t> wenn überhaupt lediglich die (fett gesetzten) Stichworte zu den jeweiligen Bausteinen zu nennen.</a:t>
            </a:r>
            <a:endParaRPr lang="de-DE"/>
          </a:p>
          <a:p>
            <a:endParaRPr lang="de-DE"/>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543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i="0" dirty="0"/>
              <a:t>Fragestellung im Forschungsprojekt: </a:t>
            </a:r>
            <a:r>
              <a:rPr lang="de-DE" i="1" dirty="0"/>
              <a:t>Welche Arbeitsanforderungen und -ressourcen sind bei der gesundheits- und motivationsförderlichen Gestaltung agiler Arbeit relevant?</a:t>
            </a:r>
            <a:endParaRPr lang="de-DE" sz="900" dirty="0"/>
          </a:p>
          <a:p>
            <a:pPr marL="0" marR="0" indent="0" algn="l" defTabSz="914400" rtl="0" eaLnBrk="1" fontAlgn="auto" latinLnBrk="0" hangingPunct="1">
              <a:lnSpc>
                <a:spcPct val="100000"/>
              </a:lnSpc>
              <a:spcBef>
                <a:spcPts val="0"/>
              </a:spcBef>
              <a:spcAft>
                <a:spcPts val="0"/>
              </a:spcAft>
              <a:buClrTx/>
              <a:buSzTx/>
              <a:buFontTx/>
              <a:buNone/>
              <a:tabLst/>
              <a:defRPr/>
            </a:pPr>
            <a:endParaRPr lang="de-DE" sz="9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t>Zu Aussage 1: </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dirty="0"/>
              <a:t>Agiles Arbeiten ist nicht an und für sich gesund, sondern hat Potentiale. Ob diese Potentiale zum Tragen kommen, liegt hauptsächlich daran, auf welche Art Praktiken durchgeführt werden – und was davon im Arbeitsalltag ankommt: Werden Meetings ernst genommen? Haben diese einen Effekt?</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9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de-DE" sz="900" baseline="0" dirty="0"/>
              <a:t>Zu Aussage 2:</a:t>
            </a:r>
          </a:p>
          <a:p>
            <a:pPr marL="0" marR="0" indent="0" algn="l" defTabSz="914400" rtl="0" eaLnBrk="1" fontAlgn="auto" latinLnBrk="0" hangingPunct="1">
              <a:lnSpc>
                <a:spcPct val="100000"/>
              </a:lnSpc>
              <a:spcBef>
                <a:spcPts val="0"/>
              </a:spcBef>
              <a:spcAft>
                <a:spcPts val="0"/>
              </a:spcAft>
              <a:buClrTx/>
              <a:buSzTx/>
              <a:buFontTx/>
              <a:buNone/>
              <a:tabLst/>
              <a:defRPr/>
            </a:pPr>
            <a:r>
              <a:rPr lang="de-DE" sz="900" baseline="0" dirty="0"/>
              <a:t>Agiles Arbeiten ist kein Sonntagsspaziergang! Widersprüche und Konflikte wird es in der agilen Praxis immer geben – weil agile Bereiche häufig neben nicht agilen Bereichen arbeiten und es immer wieder Schnittstellen zu Kooperationspartnern geben wird. Die Management-Logik bleibt häufig gleich und entspricht nicht immer den Werten und Prinzipien agilen Arbeitens. Daher geht es auch in diesem Workshop darum, das Lernen im Prozess zu ermöglichen und Wertschätzung gegenüber Ungereimtheiten und Widersprüchen auszudrücken.</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D9ECF-E237-2A41-949B-8B1968C6B22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64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Kern</a:t>
            </a:r>
            <a:r>
              <a:rPr lang="de-DE" baseline="0" dirty="0"/>
              <a:t> (oder Grundgedanke) jeder agilen Vorgehensweise </a:t>
            </a:r>
            <a:r>
              <a:rPr lang="de-DE" baseline="0" dirty="0">
                <a:sym typeface="Wingdings" panose="05000000000000000000" pitchFamily="2" charset="2"/>
              </a:rPr>
              <a:t> </a:t>
            </a:r>
            <a:r>
              <a:rPr lang="de-DE" baseline="0" dirty="0"/>
              <a:t>Prinzip der ‚empirischen Steuerung‘: sichtbar machen </a:t>
            </a:r>
            <a:r>
              <a:rPr lang="de-DE" baseline="0" dirty="0">
                <a:sym typeface="Wingdings" panose="05000000000000000000" pitchFamily="2" charset="2"/>
              </a:rPr>
              <a:t> überprüfen  anpassen (und in Kürze wieder von vorne…)</a:t>
            </a:r>
          </a:p>
          <a:p>
            <a:pPr marL="171450" indent="-171450">
              <a:buFont typeface="Arial" panose="020B0604020202020204" pitchFamily="34" charset="0"/>
              <a:buChar char="•"/>
            </a:pPr>
            <a:r>
              <a:rPr lang="de-DE" baseline="0" dirty="0">
                <a:sym typeface="Wingdings" panose="05000000000000000000" pitchFamily="2" charset="2"/>
              </a:rPr>
              <a:t>Das ist keineswegs eine neue Erfindung aus der agilen Welt, sondern findet sich etwa als iteratives Vorgehen mit Rückkopplungsschleifen bereits in guten Beschreibungen des klassischen Projektmanagements</a:t>
            </a:r>
          </a:p>
          <a:p>
            <a:pPr marL="171450" indent="-171450">
              <a:buFont typeface="Arial" panose="020B0604020202020204" pitchFamily="34" charset="0"/>
              <a:buChar char="•"/>
            </a:pPr>
            <a:r>
              <a:rPr lang="de-DE" baseline="0" dirty="0">
                <a:sym typeface="Wingdings" panose="05000000000000000000" pitchFamily="2" charset="2"/>
              </a:rPr>
              <a:t>Aber die Konsequenz, Stringenz und Fundierung als systematischer Lern- und Erfahrungsprozess für Team und Organisation: das kennzeichnet Agiles Arbeiten.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61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Trotz</a:t>
            </a:r>
            <a:r>
              <a:rPr lang="de-DE" baseline="0" dirty="0"/>
              <a:t> aller bunten Vielfalt in der Welt agiler Begriffe </a:t>
            </a:r>
            <a:r>
              <a:rPr lang="de-DE" baseline="0" dirty="0">
                <a:sym typeface="Wingdings" panose="05000000000000000000" pitchFamily="2" charset="2"/>
              </a:rPr>
              <a:t></a:t>
            </a:r>
            <a:r>
              <a:rPr lang="de-DE" baseline="0" dirty="0"/>
              <a:t> einige Stichworte helfen bei der Abgrenzung und Verständigung darüber, wovon hier in diesem Workshop die Rede ist</a:t>
            </a:r>
          </a:p>
          <a:p>
            <a:pPr marL="171450" indent="-171450">
              <a:buFont typeface="Arial" panose="020B0604020202020204" pitchFamily="34" charset="0"/>
              <a:buChar char="•"/>
            </a:pPr>
            <a:r>
              <a:rPr lang="de-DE" baseline="0" dirty="0"/>
              <a:t>Agiles Arbeiten – so verstanden – bietet große Potenziale für gesundes Arbeiten: dazu gleich mehr… </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521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a:t>Fragerichtung</a:t>
            </a:r>
            <a:r>
              <a:rPr lang="de-DE" sz="1200" i="1" baseline="0" dirty="0"/>
              <a:t> „Was sind die Chancen agiler Arbeit?“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i="1" dirty="0"/>
              <a:t>Fehlen von Schattenseiten;</a:t>
            </a:r>
            <a:r>
              <a:rPr lang="de-DE" sz="1200" i="1" baseline="0" dirty="0"/>
              <a:t> Hinweise aber keine belastbaren Erkenntnisse; Keine Festlegung von Teamvariablen oder agilen </a:t>
            </a:r>
            <a:r>
              <a:rPr lang="de-DE" sz="1200" i="1" baseline="0" dirty="0" err="1"/>
              <a:t>Prozesstrukturen</a:t>
            </a:r>
            <a:r>
              <a:rPr lang="de-DE" sz="1200" i="1"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t>Gesund = Erfolgreich: Agiles Arbeiten stellt hohe Anforderungen an die Gestaltungskompetenz aller beteiligten Akteure der Organisation. Viel Kommunikation, Transparenz, Eigenverantwortung, Offenheit für Veränderung…</a:t>
            </a:r>
          </a:p>
          <a:p>
            <a:endParaRPr lang="en-US"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D9ECF-E237-2A41-949B-8B1968C6B22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113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 sind die Zusammenhänge zwischen agilem Arbeiten und gesundem Arbeiten? Ist agiles Arbeiten per se gesundheitsförderlich?</a:t>
            </a:r>
          </a:p>
          <a:p>
            <a:r>
              <a:rPr lang="de-DE" dirty="0"/>
              <a:t>Unsere Erkenntnis: Es kommt auf die Umsetzung an!</a:t>
            </a:r>
          </a:p>
          <a:p>
            <a:endParaRPr lang="de-DE" dirty="0"/>
          </a:p>
          <a:p>
            <a:r>
              <a:rPr lang="de-DE" dirty="0"/>
              <a:t>Die Arbeitsform des agilen Arbeitens weist einige Eigenheiten auf (links im Bild), die teilweise miteinander zusammenhängen. Auf einige Merkmale beansprucht agiles Arbeiten kein Monopol. So gibt es selbstorganisierte Teams auch in teilautonomer Gruppenarbeit oder im Projektmanagement.</a:t>
            </a:r>
          </a:p>
          <a:p>
            <a:endParaRPr lang="de-DE" dirty="0"/>
          </a:p>
          <a:p>
            <a:r>
              <a:rPr lang="de-DE" dirty="0"/>
              <a:t>Theoretisch kann jedes dieser Kernmerkmale zwei mögliche Ausprägungen in Bezug auf Gesundheit annehmen: gesundheitsgerecht bzw. –förderlich auf der einen, überfordernd auf der anderen Seite. Ob eine förderliche oder eine hinderliche Ausprägung entsteht, hängt davon ab, unter welchen Voraussetzungen und wie das agile Arbeiten eingeführt bzw. gestaltet wird (mittlere Abschnitt im Bild).</a:t>
            </a:r>
          </a:p>
          <a:p>
            <a:endParaRPr lang="de-DE" dirty="0"/>
          </a:p>
          <a:p>
            <a:r>
              <a:rPr lang="de-DE" dirty="0"/>
              <a:t>Je nach Gestaltung können dann Chancen für die psychische Gesundheit und Leistungsfähigkeit von Teammitgliedern überwiegen, oder es entstehen Risiken (Rechte Seite).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48F9-9966-4EEF-96C7-04BADB2106A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2832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Verantwortung und Autonomie sind nicht von sich aus gesundheitsförderlich oder –hinderlich. </a:t>
            </a:r>
          </a:p>
          <a:p>
            <a:endParaRPr lang="de-DE" dirty="0"/>
          </a:p>
          <a:p>
            <a:r>
              <a:rPr lang="de-DE" dirty="0"/>
              <a:t>Beispiel: Das Potential für gemeinsames Lernen kann nur dort entstehen, wenn genügend Spielräume für Entscheidungen vorhanden sind. Dazu gehört eine Fehlerkultur „fail fast“: Um aus Fehlern lernen zu können, braucht ein Team genügend Möglichkeiten, Hindernisse aus dem Weg zu räumen und genügend zeitlichen Spielraum, zu entscheiden, wie es weiter geht.</a:t>
            </a:r>
          </a:p>
          <a:p>
            <a:endParaRPr lang="de-DE" dirty="0"/>
          </a:p>
          <a:p>
            <a:r>
              <a:rPr lang="de-DE" dirty="0"/>
              <a:t>Allerdings reicht das nicht aus. </a:t>
            </a:r>
          </a:p>
          <a:p>
            <a:endParaRPr lang="de-DE" dirty="0"/>
          </a:p>
          <a:p>
            <a:r>
              <a:rPr lang="de-DE" dirty="0"/>
              <a:t>Zusätzlich braucht es… </a:t>
            </a:r>
          </a:p>
          <a:p>
            <a:pPr marL="171450" indent="-171450">
              <a:buFont typeface="Arial" panose="020B0604020202020204" pitchFamily="34" charset="0"/>
              <a:buChar char="•"/>
            </a:pPr>
            <a:r>
              <a:rPr lang="de-DE" dirty="0"/>
              <a:t>bei jedem Einzelnen ein Gewahrsein für die Grenzen der eigenen Leistungsfähigkeit; </a:t>
            </a:r>
          </a:p>
          <a:p>
            <a:pPr marL="171450" indent="-171450">
              <a:buFont typeface="Arial" panose="020B0604020202020204" pitchFamily="34" charset="0"/>
              <a:buChar char="•"/>
            </a:pPr>
            <a:r>
              <a:rPr lang="de-DE" dirty="0"/>
              <a:t>das Korrektiv der Gruppe, wenn einzelne Gefahr laufen, sich selbst zu überschätzen; </a:t>
            </a:r>
          </a:p>
          <a:p>
            <a:pPr marL="171450" indent="-171450">
              <a:buFont typeface="Arial" panose="020B0604020202020204" pitchFamily="34" charset="0"/>
              <a:buChar char="•"/>
            </a:pPr>
            <a:r>
              <a:rPr lang="de-DE" dirty="0"/>
              <a:t>Die Möglichkeit, unrealistische Ziele anpassen zu können;</a:t>
            </a:r>
          </a:p>
          <a:p>
            <a:pPr marL="171450" indent="-171450">
              <a:buFont typeface="Arial" panose="020B0604020202020204" pitchFamily="34" charset="0"/>
              <a:buChar char="•"/>
            </a:pPr>
            <a:r>
              <a:rPr lang="de-DE" dirty="0"/>
              <a:t>und: in der Gesamtorganisation braucht es ein angemessenes Verständnis von Agilität.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6448F9-9966-4EEF-96C7-04BADB2106A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41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a:t>
            </a:r>
            <a:r>
              <a:rPr lang="de-DE" baseline="0" dirty="0"/>
              <a:t> Hebel für gesundes Arbeiten finden sich in 3 Gestaltungsfeldern, hier durch 3 Zahnräder dargestellt, die ineinander greifen, die sich gegenseitig beeinflussen, in denen die (gesundheitsrelevante) Musik spielt.</a:t>
            </a:r>
          </a:p>
          <a:p>
            <a:pPr marL="171450" indent="-171450">
              <a:buFont typeface="Arial" panose="020B0604020202020204" pitchFamily="34" charset="0"/>
              <a:buChar char="•"/>
            </a:pPr>
            <a:r>
              <a:rPr lang="de-DE" baseline="0" dirty="0"/>
              <a:t>Die Größe der Zahnräder steht nicht für ihre Bedeutung, von oben nach unten geht es um 3 Ebenen: </a:t>
            </a:r>
          </a:p>
          <a:p>
            <a:pPr marL="628650" lvl="1" indent="-171450">
              <a:buFont typeface="Arial" panose="020B0604020202020204" pitchFamily="34" charset="0"/>
              <a:buChar char="•"/>
            </a:pPr>
            <a:r>
              <a:rPr lang="de-DE" baseline="0" dirty="0"/>
              <a:t>Die Rahmenbedingungen im Unternehmen </a:t>
            </a:r>
            <a:r>
              <a:rPr lang="de-DE" baseline="0" dirty="0">
                <a:sym typeface="Wingdings" panose="05000000000000000000" pitchFamily="2" charset="2"/>
              </a:rPr>
              <a:t> die Umsetzung der agilen Prinzipien  die handwerkliche Praxis im Tagesgeschäft: Umgang mit Belastung, Störung und Verzettelung  </a:t>
            </a:r>
          </a:p>
          <a:p>
            <a:pPr marL="171450" lvl="0" indent="-171450">
              <a:buFont typeface="Arial" panose="020B0604020202020204" pitchFamily="34" charset="0"/>
              <a:buChar char="•"/>
            </a:pPr>
            <a:r>
              <a:rPr lang="de-DE" baseline="0" dirty="0">
                <a:sym typeface="Wingdings" panose="05000000000000000000" pitchFamily="2" charset="2"/>
              </a:rPr>
              <a:t>Zu jedem der 3 Felder nachfolgend ein Beispiel aus der Praxis…</a:t>
            </a:r>
            <a:endParaRPr lang="de-DE" dirty="0"/>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5212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Widersprüchliche</a:t>
            </a:r>
            <a:r>
              <a:rPr lang="de-DE" baseline="0" dirty="0"/>
              <a:t> Erwartungen und unklare Zielsetzungen bei der Einführung von Agilem Arbeiten führen zu massiven Belastungen für Mitarbeitende und Führungskräfte.</a:t>
            </a:r>
          </a:p>
          <a:p>
            <a:pPr marL="171450" indent="-171450">
              <a:buFont typeface="Arial" panose="020B0604020202020204" pitchFamily="34" charset="0"/>
              <a:buChar char="•"/>
            </a:pPr>
            <a:r>
              <a:rPr lang="de-DE" baseline="0" dirty="0"/>
              <a:t>Hier ist klare Orientierung durch das Führungspersonal im Vorfeld wie unterwegs gefragt: Sicherheit in turbulenten Zeiten entsteht durch transparente Vorgehensweise und eindeutige Leitplanken – alle wissen, woher der Wind weht und wohin die Reise gehen soll. </a:t>
            </a:r>
          </a:p>
        </p:txBody>
      </p:sp>
      <p:sp>
        <p:nvSpPr>
          <p:cNvPr id="4" name="Datumsplatzhalt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1606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444E4-3DF5-4090-813C-D66ED0228769}"/>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907B3EE-0549-448E-98C6-718B42A9407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97366F6-5DF2-4B10-B7E6-2EE02FA77DBB}"/>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5" name="Fußzeilenplatzhalter 4">
            <a:extLst>
              <a:ext uri="{FF2B5EF4-FFF2-40B4-BE49-F238E27FC236}">
                <a16:creationId xmlns:a16="http://schemas.microsoft.com/office/drawing/2014/main" id="{9DC5286C-36E2-4BD0-AE51-388D2FFB70E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D73D0EE-4E26-4BDD-9E86-296C3672EF32}"/>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4259418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6C8E8-50A5-428D-81C3-87167D010B7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337CA733-1CBF-42B7-BAF0-E3F7AB22BDF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028F51B-5451-4462-98DB-6944D3DAEFC3}"/>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5" name="Fußzeilenplatzhalter 4">
            <a:extLst>
              <a:ext uri="{FF2B5EF4-FFF2-40B4-BE49-F238E27FC236}">
                <a16:creationId xmlns:a16="http://schemas.microsoft.com/office/drawing/2014/main" id="{8C61DEDD-ADC7-4167-8CD2-EB1903956C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4143C84-04C7-418C-8FDD-7AEE0BD59324}"/>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187368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7F1DEBF-797C-4CBB-B55B-1166D1821B6A}"/>
              </a:ext>
            </a:extLst>
          </p:cNvPr>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D27ECC7-18D7-4BB3-BBE1-FC1C1B6F97A3}"/>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50FBE7-62EE-4685-BAA3-EB0C551EDE64}"/>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5" name="Fußzeilenplatzhalter 4">
            <a:extLst>
              <a:ext uri="{FF2B5EF4-FFF2-40B4-BE49-F238E27FC236}">
                <a16:creationId xmlns:a16="http://schemas.microsoft.com/office/drawing/2014/main" id="{7F6964CE-0655-477E-8E68-249BFE6A596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DF33E6E-ACC5-4E89-B0EB-5DB6885D1279}"/>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3668449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rkw titelfolie">
    <p:spTree>
      <p:nvGrpSpPr>
        <p:cNvPr id="1" name=""/>
        <p:cNvGrpSpPr/>
        <p:nvPr/>
      </p:nvGrpSpPr>
      <p:grpSpPr>
        <a:xfrm>
          <a:off x="0" y="0"/>
          <a:ext cx="0" cy="0"/>
          <a:chOff x="0" y="0"/>
          <a:chExt cx="0" cy="0"/>
        </a:xfrm>
      </p:grpSpPr>
      <p:sp>
        <p:nvSpPr>
          <p:cNvPr id="8" name="Bildplatzhalter 7"/>
          <p:cNvSpPr>
            <a:spLocks noGrp="1"/>
          </p:cNvSpPr>
          <p:nvPr>
            <p:ph type="pic" sz="quarter" idx="13"/>
          </p:nvPr>
        </p:nvSpPr>
        <p:spPr>
          <a:xfrm>
            <a:off x="144463" y="1052513"/>
            <a:ext cx="8855075" cy="4752975"/>
          </a:xfrm>
        </p:spPr>
        <p:txBody>
          <a:bodyPr>
            <a:normAutofit/>
          </a:bodyPr>
          <a:lstStyle>
            <a:lvl1pPr>
              <a:defRPr sz="1600"/>
            </a:lvl1pPr>
          </a:lstStyle>
          <a:p>
            <a:endParaRPr lang="de-DE"/>
          </a:p>
        </p:txBody>
      </p:sp>
      <p:sp>
        <p:nvSpPr>
          <p:cNvPr id="2" name="Titel 1"/>
          <p:cNvSpPr>
            <a:spLocks noGrp="1"/>
          </p:cNvSpPr>
          <p:nvPr>
            <p:ph type="title"/>
          </p:nvPr>
        </p:nvSpPr>
        <p:spPr>
          <a:xfrm>
            <a:off x="988851" y="1808776"/>
            <a:ext cx="7166298" cy="3240448"/>
          </a:xfrm>
        </p:spPr>
        <p:txBody>
          <a:bodyPr>
            <a:normAutofit/>
          </a:bodyPr>
          <a:lstStyle>
            <a:lvl1pPr>
              <a:defRPr lang="de-DE" sz="3600" b="1" kern="1200" dirty="0">
                <a:solidFill>
                  <a:srgbClr val="575656"/>
                </a:solidFill>
                <a:latin typeface="+mj-lt"/>
                <a:ea typeface="+mj-ea"/>
                <a:cs typeface="+mj-cs"/>
              </a:defRPr>
            </a:lvl1pPr>
          </a:lstStyle>
          <a:p>
            <a:endParaRPr lang="de-DE" dirty="0"/>
          </a:p>
        </p:txBody>
      </p:sp>
      <p:sp>
        <p:nvSpPr>
          <p:cNvPr id="4" name="Rechteck 3"/>
          <p:cNvSpPr/>
          <p:nvPr/>
        </p:nvSpPr>
        <p:spPr>
          <a:xfrm>
            <a:off x="8100392" y="0"/>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5" name="Rechteck 4"/>
          <p:cNvSpPr/>
          <p:nvPr userDrawn="1"/>
        </p:nvSpPr>
        <p:spPr>
          <a:xfrm>
            <a:off x="6228184" y="144022"/>
            <a:ext cx="2771816"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4" name="Bildplatzhalter 13"/>
          <p:cNvSpPr>
            <a:spLocks noGrp="1"/>
          </p:cNvSpPr>
          <p:nvPr>
            <p:ph type="pic" sz="quarter" idx="11"/>
          </p:nvPr>
        </p:nvSpPr>
        <p:spPr>
          <a:xfrm>
            <a:off x="6635750" y="376238"/>
            <a:ext cx="1957388" cy="434975"/>
          </a:xfrm>
        </p:spPr>
        <p:txBody>
          <a:bodyPr>
            <a:normAutofit/>
          </a:bodyPr>
          <a:lstStyle>
            <a:lvl1pPr>
              <a:defRPr sz="1600"/>
            </a:lvl1pPr>
          </a:lstStyle>
          <a:p>
            <a:endParaRPr lang="de-DE" dirty="0"/>
          </a:p>
        </p:txBody>
      </p:sp>
      <p:sp>
        <p:nvSpPr>
          <p:cNvPr id="17" name="Rechteck 16"/>
          <p:cNvSpPr/>
          <p:nvPr userDrawn="1"/>
        </p:nvSpPr>
        <p:spPr>
          <a:xfrm>
            <a:off x="8100392" y="5805264"/>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8" name="Rechteck 17"/>
          <p:cNvSpPr/>
          <p:nvPr userDrawn="1"/>
        </p:nvSpPr>
        <p:spPr>
          <a:xfrm>
            <a:off x="0" y="5805264"/>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9" name="Rechteck 18"/>
          <p:cNvSpPr/>
          <p:nvPr userDrawn="1"/>
        </p:nvSpPr>
        <p:spPr>
          <a:xfrm>
            <a:off x="157616" y="5805264"/>
            <a:ext cx="8842383"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3" name="Rechteck 12"/>
          <p:cNvSpPr/>
          <p:nvPr userDrawn="1"/>
        </p:nvSpPr>
        <p:spPr>
          <a:xfrm>
            <a:off x="0" y="0"/>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Rechteck 10"/>
          <p:cNvSpPr/>
          <p:nvPr userDrawn="1"/>
        </p:nvSpPr>
        <p:spPr>
          <a:xfrm>
            <a:off x="144000" y="144022"/>
            <a:ext cx="6228200"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360690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kw layout 1">
    <p:spTree>
      <p:nvGrpSpPr>
        <p:cNvPr id="1" name=""/>
        <p:cNvGrpSpPr/>
        <p:nvPr/>
      </p:nvGrpSpPr>
      <p:grpSpPr>
        <a:xfrm>
          <a:off x="0" y="0"/>
          <a:ext cx="0" cy="0"/>
          <a:chOff x="0" y="0"/>
          <a:chExt cx="0" cy="0"/>
        </a:xfrm>
      </p:grpSpPr>
      <p:sp>
        <p:nvSpPr>
          <p:cNvPr id="2" name="Titel 1"/>
          <p:cNvSpPr>
            <a:spLocks noGrp="1"/>
          </p:cNvSpPr>
          <p:nvPr>
            <p:ph type="title"/>
          </p:nvPr>
        </p:nvSpPr>
        <p:spPr>
          <a:xfrm>
            <a:off x="917594" y="260768"/>
            <a:ext cx="7308812" cy="1080000"/>
          </a:xfrm>
        </p:spPr>
        <p:txBody>
          <a:bodyPr anchor="t"/>
          <a:lstStyle/>
          <a:p>
            <a:r>
              <a:rPr lang="de-DE" dirty="0"/>
              <a:t>Titelmasterformat durch Klicken bearbeiten</a:t>
            </a:r>
          </a:p>
        </p:txBody>
      </p:sp>
      <p:sp>
        <p:nvSpPr>
          <p:cNvPr id="3" name="Inhaltsplatzhalter 2"/>
          <p:cNvSpPr>
            <a:spLocks noGrp="1"/>
          </p:cNvSpPr>
          <p:nvPr>
            <p:ph idx="1"/>
          </p:nvPr>
        </p:nvSpPr>
        <p:spPr/>
        <p:txBody>
          <a:bodyPr>
            <a:normAutofit/>
          </a:bodyPr>
          <a:lstStyle>
            <a:lvl1pPr>
              <a:defRPr sz="2400"/>
            </a:lvl1pPr>
            <a:lvl2pPr>
              <a:defRPr sz="2400"/>
            </a:lvl2pPr>
            <a:lvl3pPr>
              <a:defRPr sz="2400"/>
            </a:lvl3pPr>
          </a:lstStyle>
          <a:p>
            <a:pPr lvl="0"/>
            <a:r>
              <a:rPr lang="de-DE" dirty="0"/>
              <a:t>Textmasterformat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1215363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027012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37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rkw 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144000" y="144000"/>
            <a:ext cx="8856000" cy="6588000"/>
          </a:xfrm>
          <a:prstGeom prst="corner">
            <a:avLst>
              <a:gd name="adj1" fmla="val 86253"/>
              <a:gd name="adj2" fmla="val 92261"/>
            </a:avLst>
          </a:prstGeom>
          <a:ln w="139700">
            <a:noFill/>
            <a:miter lim="800000"/>
          </a:ln>
        </p:spPr>
        <p:txBody>
          <a:bodyPr/>
          <a:lstStyle/>
          <a:p>
            <a:r>
              <a:rPr lang="de-DE"/>
              <a:t>Bild durch Klicken auf Symbol hinzufügen</a:t>
            </a:r>
            <a:endParaRPr lang="de-DE" dirty="0"/>
          </a:p>
        </p:txBody>
      </p:sp>
      <p:sp>
        <p:nvSpPr>
          <p:cNvPr id="2" name="Titel 1"/>
          <p:cNvSpPr>
            <a:spLocks noGrp="1"/>
          </p:cNvSpPr>
          <p:nvPr>
            <p:ph type="title" hasCustomPrompt="1"/>
          </p:nvPr>
        </p:nvSpPr>
        <p:spPr>
          <a:xfrm>
            <a:off x="251520" y="1268760"/>
            <a:ext cx="8640960" cy="4320480"/>
          </a:xfrm>
        </p:spPr>
        <p:txBody>
          <a:bodyPr/>
          <a:lstStyle>
            <a:lvl1pPr>
              <a:defRPr>
                <a:solidFill>
                  <a:schemeClr val="tx1"/>
                </a:solidFill>
              </a:defRPr>
            </a:lvl1pPr>
          </a:lstStyle>
          <a:p>
            <a:r>
              <a:rPr lang="de-DE" dirty="0"/>
              <a:t>Titel der Präsentation</a:t>
            </a:r>
          </a:p>
        </p:txBody>
      </p:sp>
      <p:sp>
        <p:nvSpPr>
          <p:cNvPr id="7" name="Rechteck 6"/>
          <p:cNvSpPr/>
          <p:nvPr userDrawn="1"/>
        </p:nvSpPr>
        <p:spPr>
          <a:xfrm>
            <a:off x="6228184" y="134912"/>
            <a:ext cx="2771816"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1" name="Rechteck 10"/>
          <p:cNvSpPr/>
          <p:nvPr userDrawn="1"/>
        </p:nvSpPr>
        <p:spPr>
          <a:xfrm>
            <a:off x="0" y="0"/>
            <a:ext cx="1043608" cy="1052736"/>
          </a:xfrm>
          <a:prstGeom prst="rect">
            <a:avLst/>
          </a:prstGeom>
          <a:solidFill>
            <a:srgbClr val="007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12" name="Rechteck 11"/>
          <p:cNvSpPr/>
          <p:nvPr userDrawn="1"/>
        </p:nvSpPr>
        <p:spPr>
          <a:xfrm>
            <a:off x="144000" y="153044"/>
            <a:ext cx="2771816" cy="917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Tree>
    <p:extLst>
      <p:ext uri="{BB962C8B-B14F-4D97-AF65-F5344CB8AC3E}">
        <p14:creationId xmlns:p14="http://schemas.microsoft.com/office/powerpoint/2010/main" val="205933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sp>
        <p:nvSpPr>
          <p:cNvPr id="5" name="Foliennummernplatzhalter 5"/>
          <p:cNvSpPr txBox="1">
            <a:spLocks/>
          </p:cNvSpPr>
          <p:nvPr userDrawn="1"/>
        </p:nvSpPr>
        <p:spPr bwMode="auto">
          <a:xfrm>
            <a:off x="6705600" y="6591300"/>
            <a:ext cx="1905000" cy="228600"/>
          </a:xfrm>
          <a:prstGeom prst="rect">
            <a:avLst/>
          </a:prstGeom>
          <a:noFill/>
          <a:ln w="9525">
            <a:noFill/>
            <a:miter lim="800000"/>
            <a:headEnd/>
            <a:tailEnd/>
          </a:ln>
          <a:effectLst/>
        </p:spPr>
        <p:txBody>
          <a:bodyPr/>
          <a:lstStyle>
            <a:defPPr>
              <a:defRPr lang="de-DE"/>
            </a:defPPr>
            <a:lvl1pPr algn="r" rtl="0" fontAlgn="base">
              <a:spcBef>
                <a:spcPct val="0"/>
              </a:spcBef>
              <a:spcAft>
                <a:spcPct val="0"/>
              </a:spcAft>
              <a:defRPr sz="1000" kern="1200">
                <a:solidFill>
                  <a:schemeClr val="bg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r>
              <a:rPr lang="de-DE" dirty="0"/>
              <a:t>Seite </a:t>
            </a:r>
            <a:fld id="{EDF563D1-6EC9-4B8C-86EB-A13E8B026FAF}" type="slidenum">
              <a:rPr lang="de-DE" smtClean="0"/>
              <a:pPr>
                <a:defRPr/>
              </a:pPr>
              <a:t>‹Nr.›</a:t>
            </a:fld>
            <a:endParaRPr lang="de-DE" dirty="0"/>
          </a:p>
        </p:txBody>
      </p:sp>
      <p:sp>
        <p:nvSpPr>
          <p:cNvPr id="7" name="Title 1"/>
          <p:cNvSpPr>
            <a:spLocks noGrp="1"/>
          </p:cNvSpPr>
          <p:nvPr>
            <p:ph type="title" hasCustomPrompt="1"/>
          </p:nvPr>
        </p:nvSpPr>
        <p:spPr>
          <a:xfrm>
            <a:off x="863600" y="1154089"/>
            <a:ext cx="7416800" cy="727100"/>
          </a:xfrm>
        </p:spPr>
        <p:txBody>
          <a:bodyPr lIns="0" tIns="0" rIns="0" bIns="0" anchor="t" anchorCtr="0">
            <a:noAutofit/>
          </a:bodyPr>
          <a:lstStyle>
            <a:lvl1pPr>
              <a:defRPr sz="2800" b="1" i="0" baseline="0">
                <a:solidFill>
                  <a:srgbClr val="004994"/>
                </a:solidFill>
                <a:latin typeface="Arial" panose="020B0604020202020204" pitchFamily="34" charset="0"/>
              </a:defRPr>
            </a:lvl1pPr>
          </a:lstStyle>
          <a:p>
            <a:r>
              <a:rPr lang="de-DE" dirty="0"/>
              <a:t>Hier steht eine Überschrift</a:t>
            </a:r>
            <a:endParaRPr lang="en-US" dirty="0"/>
          </a:p>
        </p:txBody>
      </p:sp>
      <p:sp>
        <p:nvSpPr>
          <p:cNvPr id="8" name="Content Placeholder 2"/>
          <p:cNvSpPr>
            <a:spLocks noGrp="1"/>
          </p:cNvSpPr>
          <p:nvPr>
            <p:ph idx="1" hasCustomPrompt="1"/>
          </p:nvPr>
        </p:nvSpPr>
        <p:spPr>
          <a:xfrm>
            <a:off x="863599" y="1881188"/>
            <a:ext cx="7416801" cy="4068762"/>
          </a:xfrm>
        </p:spPr>
        <p:txBody>
          <a:bodyPr>
            <a:noAutofit/>
          </a:bodyPr>
          <a:lstStyle>
            <a:lvl1pPr>
              <a:defRPr sz="2000" baseline="0">
                <a:latin typeface="Arial" panose="020B0604020202020204" pitchFamily="34" charset="0"/>
              </a:defRPr>
            </a:lvl1pPr>
            <a:lvl2pPr>
              <a:defRPr/>
            </a:lvl2pPr>
            <a:lvl3pPr>
              <a:defRPr/>
            </a:lvl3pPr>
            <a:lvl4pPr marL="691200" indent="-220663">
              <a:tabLst/>
              <a:defRPr sz="2000" baseline="0"/>
            </a:lvl4pPr>
            <a:lvl5pPr marL="921600" indent="-219600">
              <a:tabLst/>
              <a:defRPr sz="2000" baseline="0"/>
            </a:lvl5pPr>
          </a:lstStyle>
          <a:p>
            <a:pPr lvl="0"/>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cxnSp>
        <p:nvCxnSpPr>
          <p:cNvPr id="14" name="Gerade Verbindung 13">
            <a:extLst>
              <a:ext uri="{FF2B5EF4-FFF2-40B4-BE49-F238E27FC236}">
                <a16:creationId xmlns:a16="http://schemas.microsoft.com/office/drawing/2014/main" id="{49B0DD30-CD25-B547-B4DD-FF2A773E613F}"/>
              </a:ext>
            </a:extLst>
          </p:cNvPr>
          <p:cNvCxnSpPr>
            <a:cxnSpLocks/>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pic>
        <p:nvPicPr>
          <p:cNvPr id="16" name="Grafik 15">
            <a:extLst>
              <a:ext uri="{FF2B5EF4-FFF2-40B4-BE49-F238E27FC236}">
                <a16:creationId xmlns:a16="http://schemas.microsoft.com/office/drawing/2014/main" id="{38CF9F4F-7E91-354F-9D9B-4758DB1703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3504" y="263525"/>
            <a:ext cx="870471" cy="252820"/>
          </a:xfrm>
          <a:prstGeom prst="rect">
            <a:avLst/>
          </a:prstGeom>
        </p:spPr>
      </p:pic>
      <p:sp>
        <p:nvSpPr>
          <p:cNvPr id="6" name="Rechteck 5">
            <a:extLst>
              <a:ext uri="{FF2B5EF4-FFF2-40B4-BE49-F238E27FC236}">
                <a16:creationId xmlns:a16="http://schemas.microsoft.com/office/drawing/2014/main" id="{5A0A81CD-D96F-7E4F-8E8B-A84E44F455F9}"/>
              </a:ext>
            </a:extLst>
          </p:cNvPr>
          <p:cNvSpPr/>
          <p:nvPr userDrawn="1"/>
        </p:nvSpPr>
        <p:spPr>
          <a:xfrm>
            <a:off x="0" y="6308725"/>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12" name="Footer Placeholder 4"/>
          <p:cNvSpPr>
            <a:spLocks noGrp="1"/>
          </p:cNvSpPr>
          <p:nvPr>
            <p:ph type="ftr" sz="quarter" idx="11"/>
          </p:nvPr>
        </p:nvSpPr>
        <p:spPr>
          <a:xfrm>
            <a:off x="863599" y="6448251"/>
            <a:ext cx="4608513" cy="365125"/>
          </a:xfrm>
          <a:prstGeom prst="rect">
            <a:avLst/>
          </a:prstGeom>
        </p:spPr>
        <p:txBody>
          <a:bodyPr lIns="0"/>
          <a:lstStyle>
            <a:lvl1pPr>
              <a:defRPr sz="1100">
                <a:solidFill>
                  <a:srgbClr val="FFFF00"/>
                </a:solidFill>
              </a:defRPr>
            </a:lvl1pPr>
          </a:lstStyle>
          <a:p>
            <a:r>
              <a:rPr lang="de-DE"/>
              <a:t>AXA-Workshop  „agil + gesund“</a:t>
            </a:r>
            <a:endParaRPr lang="de-DE" dirty="0"/>
          </a:p>
        </p:txBody>
      </p:sp>
      <p:sp>
        <p:nvSpPr>
          <p:cNvPr id="13" name="Slide Number Placeholder 5"/>
          <p:cNvSpPr>
            <a:spLocks noGrp="1"/>
          </p:cNvSpPr>
          <p:nvPr>
            <p:ph type="sldNum" sz="quarter" idx="12"/>
          </p:nvPr>
        </p:nvSpPr>
        <p:spPr>
          <a:xfrm>
            <a:off x="7056438" y="6448251"/>
            <a:ext cx="1223962" cy="365125"/>
          </a:xfrm>
          <a:prstGeom prst="rect">
            <a:avLst/>
          </a:prstGeom>
        </p:spPr>
        <p:txBody>
          <a:bodyPr rIns="0"/>
          <a:lstStyle>
            <a:lvl1pPr algn="r">
              <a:defRPr sz="1200">
                <a:solidFill>
                  <a:srgbClr val="FFFF00"/>
                </a:solidFill>
              </a:defRPr>
            </a:lvl1pPr>
          </a:lstStyle>
          <a:p>
            <a:fld id="{AC2A1D8C-56D4-824E-918A-A8B905137C22}" type="slidenum">
              <a:rPr lang="de-DE" smtClean="0"/>
              <a:pPr/>
              <a:t>‹Nr.›</a:t>
            </a:fld>
            <a:endParaRPr lang="de-DE" dirty="0"/>
          </a:p>
        </p:txBody>
      </p:sp>
    </p:spTree>
    <p:extLst>
      <p:ext uri="{BB962C8B-B14F-4D97-AF65-F5344CB8AC3E}">
        <p14:creationId xmlns:p14="http://schemas.microsoft.com/office/powerpoint/2010/main" val="1662489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291EBDD-381A-9B41-A0BB-9638D893AFCB}"/>
              </a:ext>
            </a:extLst>
          </p:cNvPr>
          <p:cNvSpPr/>
          <p:nvPr userDrawn="1"/>
        </p:nvSpPr>
        <p:spPr>
          <a:xfrm>
            <a:off x="0" y="1160463"/>
            <a:ext cx="9144000" cy="5697537"/>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ctrTitle" hasCustomPrompt="1"/>
          </p:nvPr>
        </p:nvSpPr>
        <p:spPr>
          <a:xfrm>
            <a:off x="863599" y="1881188"/>
            <a:ext cx="4608514" cy="1727200"/>
          </a:xfrm>
        </p:spPr>
        <p:txBody>
          <a:bodyPr wrap="none" lIns="0" tIns="0" rIns="0" bIns="0" anchor="t" anchorCtr="0">
            <a:noAutofit/>
          </a:bodyPr>
          <a:lstStyle>
            <a:lvl1pPr algn="l">
              <a:defRPr sz="3200" b="1" i="0" baseline="0">
                <a:solidFill>
                  <a:schemeClr val="bg1"/>
                </a:solidFill>
                <a:latin typeface="Arial" panose="020B0604020202020204" pitchFamily="34" charset="0"/>
              </a:defRPr>
            </a:lvl1pPr>
          </a:lstStyle>
          <a:p>
            <a:r>
              <a:rPr lang="de-DE" dirty="0"/>
              <a:t>Hier steht ein Titel</a:t>
            </a:r>
            <a:endParaRPr lang="en-US" dirty="0"/>
          </a:p>
        </p:txBody>
      </p:sp>
      <p:sp>
        <p:nvSpPr>
          <p:cNvPr id="3" name="Subtitle 2"/>
          <p:cNvSpPr>
            <a:spLocks noGrp="1"/>
          </p:cNvSpPr>
          <p:nvPr>
            <p:ph type="subTitle" idx="1" hasCustomPrompt="1"/>
          </p:nvPr>
        </p:nvSpPr>
        <p:spPr>
          <a:xfrm>
            <a:off x="863600" y="3625178"/>
            <a:ext cx="4608513" cy="925835"/>
          </a:xfrm>
        </p:spPr>
        <p:txBody>
          <a:bodyPr lIns="0" tIns="0" rIns="0" bIns="0">
            <a:noAutofit/>
          </a:bodyPr>
          <a:lstStyle>
            <a:lvl1pPr marL="0" indent="0" algn="l">
              <a:buNone/>
              <a:defRPr sz="28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Hier steht ein Untertitel</a:t>
            </a:r>
          </a:p>
        </p:txBody>
      </p:sp>
      <p:sp>
        <p:nvSpPr>
          <p:cNvPr id="14" name="Text Placeholder 2">
            <a:extLst>
              <a:ext uri="{FF2B5EF4-FFF2-40B4-BE49-F238E27FC236}">
                <a16:creationId xmlns:a16="http://schemas.microsoft.com/office/drawing/2014/main" id="{EDF5AA36-68FC-5747-96D8-73F21A673E48}"/>
              </a:ext>
            </a:extLst>
          </p:cNvPr>
          <p:cNvSpPr>
            <a:spLocks noGrp="1"/>
          </p:cNvSpPr>
          <p:nvPr>
            <p:ph type="body" idx="10" hasCustomPrompt="1"/>
          </p:nvPr>
        </p:nvSpPr>
        <p:spPr>
          <a:xfrm>
            <a:off x="883047" y="5292550"/>
            <a:ext cx="4589065" cy="823912"/>
          </a:xfrm>
        </p:spPr>
        <p:txBody>
          <a:bodyPr lIns="0" tIns="0" rIns="90000" bIns="46800" anchor="t" anchorCtr="0">
            <a:noAutofit/>
          </a:bodyPr>
          <a:lstStyle>
            <a:lvl1pPr marL="0" indent="0">
              <a:lnSpc>
                <a:spcPct val="90000"/>
              </a:lnSpc>
              <a:buNone/>
              <a:defRPr sz="2000" b="0" i="0" baseline="0">
                <a:solidFill>
                  <a:schemeClr val="bg1"/>
                </a:solidFill>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Veranstaltung</a:t>
            </a:r>
          </a:p>
          <a:p>
            <a:pPr lvl="0"/>
            <a:r>
              <a:rPr lang="de-DE" dirty="0"/>
              <a:t>Autor, Datum</a:t>
            </a:r>
            <a:endParaRPr lang="en-US" dirty="0"/>
          </a:p>
        </p:txBody>
      </p:sp>
      <p:pic>
        <p:nvPicPr>
          <p:cNvPr id="74" name="Grafik 73">
            <a:extLst>
              <a:ext uri="{FF2B5EF4-FFF2-40B4-BE49-F238E27FC236}">
                <a16:creationId xmlns:a16="http://schemas.microsoft.com/office/drawing/2014/main" id="{DEE761CF-101D-1545-A502-E563B33670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8828" y="229885"/>
            <a:ext cx="3108960" cy="605825"/>
          </a:xfrm>
          <a:prstGeom prst="rect">
            <a:avLst/>
          </a:prstGeom>
        </p:spPr>
      </p:pic>
    </p:spTree>
    <p:extLst>
      <p:ext uri="{BB962C8B-B14F-4D97-AF65-F5344CB8AC3E}">
        <p14:creationId xmlns:p14="http://schemas.microsoft.com/office/powerpoint/2010/main" val="286442953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inspaltiger Inhalt">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5A0A81CD-D96F-7E4F-8E8B-A84E44F455F9}"/>
              </a:ext>
            </a:extLst>
          </p:cNvPr>
          <p:cNvSpPr/>
          <p:nvPr userDrawn="1"/>
        </p:nvSpPr>
        <p:spPr>
          <a:xfrm>
            <a:off x="0" y="6309320"/>
            <a:ext cx="9144000" cy="549275"/>
          </a:xfrm>
          <a:prstGeom prst="rect">
            <a:avLst/>
          </a:prstGeom>
          <a:solidFill>
            <a:srgbClr val="004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le 1"/>
          <p:cNvSpPr>
            <a:spLocks noGrp="1"/>
          </p:cNvSpPr>
          <p:nvPr>
            <p:ph type="title" hasCustomPrompt="1"/>
          </p:nvPr>
        </p:nvSpPr>
        <p:spPr>
          <a:xfrm>
            <a:off x="863600" y="1154089"/>
            <a:ext cx="7416800" cy="727100"/>
          </a:xfrm>
        </p:spPr>
        <p:txBody>
          <a:bodyPr lIns="0" tIns="0" rIns="0" bIns="0" anchor="t" anchorCtr="0">
            <a:noAutofit/>
          </a:bodyPr>
          <a:lstStyle>
            <a:lvl1pPr>
              <a:defRPr sz="2800" b="1" i="0" baseline="0">
                <a:solidFill>
                  <a:srgbClr val="004994"/>
                </a:solidFill>
                <a:latin typeface="Arial" panose="020B0604020202020204" pitchFamily="34" charset="0"/>
              </a:defRPr>
            </a:lvl1pPr>
          </a:lstStyle>
          <a:p>
            <a:r>
              <a:rPr lang="de-DE" dirty="0"/>
              <a:t>Hier steht eine Überschrift</a:t>
            </a:r>
            <a:endParaRPr lang="en-US" dirty="0"/>
          </a:p>
        </p:txBody>
      </p:sp>
      <p:sp>
        <p:nvSpPr>
          <p:cNvPr id="3" name="Content Placeholder 2"/>
          <p:cNvSpPr>
            <a:spLocks noGrp="1"/>
          </p:cNvSpPr>
          <p:nvPr>
            <p:ph idx="1" hasCustomPrompt="1"/>
          </p:nvPr>
        </p:nvSpPr>
        <p:spPr>
          <a:xfrm>
            <a:off x="863599" y="1881188"/>
            <a:ext cx="7416801" cy="4068762"/>
          </a:xfrm>
        </p:spPr>
        <p:txBody>
          <a:bodyPr>
            <a:noAutofit/>
          </a:bodyPr>
          <a:lstStyle>
            <a:lvl1pPr>
              <a:defRPr sz="2000" baseline="0">
                <a:latin typeface="Arial" panose="020B0604020202020204" pitchFamily="34" charset="0"/>
              </a:defRPr>
            </a:lvl1pPr>
            <a:lvl2pPr>
              <a:defRPr/>
            </a:lvl2pPr>
            <a:lvl3pPr>
              <a:defRPr/>
            </a:lvl3pPr>
            <a:lvl4pPr marL="691200" indent="-220663">
              <a:tabLst/>
              <a:defRPr sz="2000" baseline="0"/>
            </a:lvl4pPr>
            <a:lvl5pPr marL="921600" indent="-219600">
              <a:tabLst/>
              <a:defRPr sz="2000" baseline="0"/>
            </a:lvl5pPr>
          </a:lstStyle>
          <a:p>
            <a:pPr lvl="0"/>
            <a:r>
              <a:rPr lang="de-DE" dirty="0"/>
              <a:t>Hier steht ein Text</a:t>
            </a:r>
          </a:p>
          <a:p>
            <a:pPr lvl="1"/>
            <a:r>
              <a:rPr lang="de-DE" dirty="0"/>
              <a:t>Aufzählungspunkt 1. Ordnung</a:t>
            </a:r>
          </a:p>
          <a:p>
            <a:pPr lvl="2"/>
            <a:r>
              <a:rPr lang="de-DE" dirty="0"/>
              <a:t>Aufzählungspunkt 2. Ordnung</a:t>
            </a:r>
          </a:p>
          <a:p>
            <a:pPr lvl="3"/>
            <a:r>
              <a:rPr lang="de-DE" dirty="0"/>
              <a:t>Aufzählungspunkt 3. Ordnung</a:t>
            </a:r>
          </a:p>
          <a:p>
            <a:pPr lvl="4"/>
            <a:r>
              <a:rPr lang="de-DE" dirty="0"/>
              <a:t>Aufzählungspunkt 4. Ordnung</a:t>
            </a:r>
          </a:p>
        </p:txBody>
      </p:sp>
      <p:cxnSp>
        <p:nvCxnSpPr>
          <p:cNvPr id="8" name="Gerade Verbindung 7">
            <a:extLst>
              <a:ext uri="{FF2B5EF4-FFF2-40B4-BE49-F238E27FC236}">
                <a16:creationId xmlns:a16="http://schemas.microsoft.com/office/drawing/2014/main" id="{49B0DD30-CD25-B547-B4DD-FF2A773E613F}"/>
              </a:ext>
            </a:extLst>
          </p:cNvPr>
          <p:cNvCxnSpPr>
            <a:cxnSpLocks/>
          </p:cNvCxnSpPr>
          <p:nvPr userDrawn="1"/>
        </p:nvCxnSpPr>
        <p:spPr>
          <a:xfrm>
            <a:off x="0" y="762994"/>
            <a:ext cx="9144000" cy="0"/>
          </a:xfrm>
          <a:prstGeom prst="line">
            <a:avLst/>
          </a:prstGeom>
          <a:ln w="25400">
            <a:solidFill>
              <a:srgbClr val="004994"/>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863599" y="6448251"/>
            <a:ext cx="4608513" cy="365125"/>
          </a:xfrm>
          <a:prstGeom prst="rect">
            <a:avLst/>
          </a:prstGeom>
        </p:spPr>
        <p:txBody>
          <a:bodyPr lIns="0"/>
          <a:lstStyle>
            <a:lvl1pPr>
              <a:defRPr sz="1100">
                <a:solidFill>
                  <a:srgbClr val="FFFF00"/>
                </a:solidFill>
              </a:defRPr>
            </a:lvl1pPr>
          </a:lstStyle>
          <a:p>
            <a:r>
              <a:rPr lang="de-DE"/>
              <a:t>AXA-Workshop  „agil + gesund“</a:t>
            </a:r>
            <a:endParaRPr lang="de-DE" dirty="0"/>
          </a:p>
        </p:txBody>
      </p:sp>
      <p:sp>
        <p:nvSpPr>
          <p:cNvPr id="11" name="Slide Number Placeholder 5"/>
          <p:cNvSpPr>
            <a:spLocks noGrp="1"/>
          </p:cNvSpPr>
          <p:nvPr>
            <p:ph type="sldNum" sz="quarter" idx="12"/>
          </p:nvPr>
        </p:nvSpPr>
        <p:spPr>
          <a:xfrm>
            <a:off x="7056438" y="6448251"/>
            <a:ext cx="1223962" cy="365125"/>
          </a:xfrm>
          <a:prstGeom prst="rect">
            <a:avLst/>
          </a:prstGeom>
        </p:spPr>
        <p:txBody>
          <a:bodyPr rIns="0"/>
          <a:lstStyle>
            <a:lvl1pPr algn="r">
              <a:defRPr sz="1200">
                <a:solidFill>
                  <a:srgbClr val="FFFF00"/>
                </a:solidFill>
              </a:defRPr>
            </a:lvl1pPr>
          </a:lstStyle>
          <a:p>
            <a:fld id="{AC2A1D8C-56D4-824E-918A-A8B905137C22}" type="slidenum">
              <a:rPr lang="de-DE" smtClean="0"/>
              <a:pPr/>
              <a:t>‹Nr.›</a:t>
            </a:fld>
            <a:endParaRPr lang="de-DE" dirty="0"/>
          </a:p>
        </p:txBody>
      </p:sp>
    </p:spTree>
    <p:extLst>
      <p:ext uri="{BB962C8B-B14F-4D97-AF65-F5344CB8AC3E}">
        <p14:creationId xmlns:p14="http://schemas.microsoft.com/office/powerpoint/2010/main" val="33365487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14230-2FDC-467F-9330-E388E35163F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4A43752-2A1C-428F-8D13-E79A88CE18D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374F5BF-BE75-4668-AC14-E78EFBC2F78C}"/>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5" name="Fußzeilenplatzhalter 4">
            <a:extLst>
              <a:ext uri="{FF2B5EF4-FFF2-40B4-BE49-F238E27FC236}">
                <a16:creationId xmlns:a16="http://schemas.microsoft.com/office/drawing/2014/main" id="{FF98E711-854F-469B-B61D-4201B9C55DC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F903D85-47A3-458D-811C-5B971D62D32C}"/>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309859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D86D8-69F3-4E1A-8D50-D24594544C17}"/>
              </a:ext>
            </a:extLst>
          </p:cNvPr>
          <p:cNvSpPr>
            <a:spLocks noGrp="1"/>
          </p:cNvSpPr>
          <p:nvPr>
            <p:ph type="title"/>
          </p:nvPr>
        </p:nvSpPr>
        <p:spPr>
          <a:xfrm>
            <a:off x="623888" y="1709739"/>
            <a:ext cx="78867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77DF11C-F399-40B9-B64D-CB64815C82E0}"/>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5074ECDA-A042-4BB4-8C24-ABA9F6EC182D}"/>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5" name="Fußzeilenplatzhalter 4">
            <a:extLst>
              <a:ext uri="{FF2B5EF4-FFF2-40B4-BE49-F238E27FC236}">
                <a16:creationId xmlns:a16="http://schemas.microsoft.com/office/drawing/2014/main" id="{A12BC131-8B76-43E2-93D0-95CE9882D25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C23085E-011E-4BC8-9974-3C8ACAA74A48}"/>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3018312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6CF77-D2FC-40DE-8540-0AB360C414E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A8F24E9-0E5A-4F31-8339-B3D20EB44EFB}"/>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40DD095-315C-439A-BE73-4D23AEA4A6BB}"/>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7CC6FB2-B040-48AC-832C-01DAE600A65D}"/>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6" name="Fußzeilenplatzhalter 5">
            <a:extLst>
              <a:ext uri="{FF2B5EF4-FFF2-40B4-BE49-F238E27FC236}">
                <a16:creationId xmlns:a16="http://schemas.microsoft.com/office/drawing/2014/main" id="{D083E97A-947E-4CA8-840A-CD20570D02D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35490EB-C798-42A0-A848-A805AB5E0FC8}"/>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3982657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0A3F0-3132-4D14-AE7C-F803B873EB9C}"/>
              </a:ext>
            </a:extLst>
          </p:cNvPr>
          <p:cNvSpPr>
            <a:spLocks noGrp="1"/>
          </p:cNvSpPr>
          <p:nvPr>
            <p:ph type="title"/>
          </p:nvPr>
        </p:nvSpPr>
        <p:spPr>
          <a:xfrm>
            <a:off x="629841" y="365126"/>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946C12D-1E76-4D34-A51E-EB9036469710}"/>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870905F-167D-49D8-A543-6A7011A69F58}"/>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F43E637-B30D-4B8B-8483-B4C98AE00734}"/>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724AC8-E011-4940-8862-73D7C563B876}"/>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C63EB60-0960-4ECC-884F-E1DE5C8B66E3}"/>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8" name="Fußzeilenplatzhalter 7">
            <a:extLst>
              <a:ext uri="{FF2B5EF4-FFF2-40B4-BE49-F238E27FC236}">
                <a16:creationId xmlns:a16="http://schemas.microsoft.com/office/drawing/2014/main" id="{72BAC711-6013-4B35-A81F-99A238FFF63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44B449F4-C8DC-4E95-9160-F292E55013C0}"/>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193200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CBD79F-EE31-4B2B-97B8-9CEEBDAFFB65}"/>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1BE7960-71D5-44E2-B266-890332EAB653}"/>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4" name="Fußzeilenplatzhalter 3">
            <a:extLst>
              <a:ext uri="{FF2B5EF4-FFF2-40B4-BE49-F238E27FC236}">
                <a16:creationId xmlns:a16="http://schemas.microsoft.com/office/drawing/2014/main" id="{48A9E086-3999-4275-8F05-DF190B15A32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09752710-63B4-4800-A02B-F6FDC65BE772}"/>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16767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2166554-0B25-427A-931C-A3A90C9E8815}"/>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3" name="Fußzeilenplatzhalter 2">
            <a:extLst>
              <a:ext uri="{FF2B5EF4-FFF2-40B4-BE49-F238E27FC236}">
                <a16:creationId xmlns:a16="http://schemas.microsoft.com/office/drawing/2014/main" id="{7D0B3857-C82F-48E2-8B4F-2281B772329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E832C1E-F534-48A0-A1DB-9E672718F5DC}"/>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3024601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306E2-88B0-4FB0-884C-8AC96006E721}"/>
              </a:ext>
            </a:extLst>
          </p:cNvPr>
          <p:cNvSpPr>
            <a:spLocks noGrp="1"/>
          </p:cNvSpPr>
          <p:nvPr>
            <p:ph type="title"/>
          </p:nvPr>
        </p:nvSpPr>
        <p:spPr>
          <a:xfrm>
            <a:off x="629841" y="457200"/>
            <a:ext cx="2949178"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2339AF6-2AF2-41C2-9988-DBC8A2770227}"/>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17F19A2-77BE-4792-B6BE-3A6DB99D24E3}"/>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187D18D-12B7-49B9-9C3F-1DED410B9295}"/>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6" name="Fußzeilenplatzhalter 5">
            <a:extLst>
              <a:ext uri="{FF2B5EF4-FFF2-40B4-BE49-F238E27FC236}">
                <a16:creationId xmlns:a16="http://schemas.microsoft.com/office/drawing/2014/main" id="{9DCF71C5-9F8B-4AFD-9B7B-F9FE7A1DD5A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BE04E62-29AE-4C61-AF6F-80849D58592C}"/>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122888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26714-A9C7-4B4E-A1D2-6BB931264CC5}"/>
              </a:ext>
            </a:extLst>
          </p:cNvPr>
          <p:cNvSpPr>
            <a:spLocks noGrp="1"/>
          </p:cNvSpPr>
          <p:nvPr>
            <p:ph type="title"/>
          </p:nvPr>
        </p:nvSpPr>
        <p:spPr>
          <a:xfrm>
            <a:off x="629841" y="457200"/>
            <a:ext cx="2949178"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76E3BB7-A071-4187-A7CD-8EA4CA947BC7}"/>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C62F0D9-ECBF-4081-9E21-214770E5DCA0}"/>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C2B4EC-EE6E-4BA3-BBC8-BDE5F1B131F8}"/>
              </a:ext>
            </a:extLst>
          </p:cNvPr>
          <p:cNvSpPr>
            <a:spLocks noGrp="1"/>
          </p:cNvSpPr>
          <p:nvPr>
            <p:ph type="dt" sz="half" idx="10"/>
          </p:nvPr>
        </p:nvSpPr>
        <p:spPr/>
        <p:txBody>
          <a:bodyPr/>
          <a:lstStyle/>
          <a:p>
            <a:fld id="{847608DC-6D24-4EE9-9DE8-8551DE34D625}" type="datetimeFigureOut">
              <a:rPr lang="de-DE" smtClean="0"/>
              <a:t>17.08.2022</a:t>
            </a:fld>
            <a:endParaRPr lang="de-DE"/>
          </a:p>
        </p:txBody>
      </p:sp>
      <p:sp>
        <p:nvSpPr>
          <p:cNvPr id="6" name="Fußzeilenplatzhalter 5">
            <a:extLst>
              <a:ext uri="{FF2B5EF4-FFF2-40B4-BE49-F238E27FC236}">
                <a16:creationId xmlns:a16="http://schemas.microsoft.com/office/drawing/2014/main" id="{ACB06D32-127D-4CD1-A53D-D827E0274F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0C47B6D-062D-4628-B948-61509BCE6C99}"/>
              </a:ext>
            </a:extLst>
          </p:cNvPr>
          <p:cNvSpPr>
            <a:spLocks noGrp="1"/>
          </p:cNvSpPr>
          <p:nvPr>
            <p:ph type="sldNum" sz="quarter" idx="12"/>
          </p:nvPr>
        </p:nvSpPr>
        <p:spPr/>
        <p:txBody>
          <a:bodyPr/>
          <a:lstStyle/>
          <a:p>
            <a:fld id="{6C7FF889-C110-41D5-B46C-0F6467DFC275}" type="slidenum">
              <a:rPr lang="de-DE" smtClean="0"/>
              <a:t>‹Nr.›</a:t>
            </a:fld>
            <a:endParaRPr lang="de-DE"/>
          </a:p>
        </p:txBody>
      </p:sp>
    </p:spTree>
    <p:extLst>
      <p:ext uri="{BB962C8B-B14F-4D97-AF65-F5344CB8AC3E}">
        <p14:creationId xmlns:p14="http://schemas.microsoft.com/office/powerpoint/2010/main" val="74565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E582620-F909-45FC-8D9A-4AE2D9682B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B6AA759-1590-49CB-9AAC-FC7B3360862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C8CE870-C447-459E-A727-6E6157D06FA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608DC-6D24-4EE9-9DE8-8551DE34D625}" type="datetimeFigureOut">
              <a:rPr lang="de-DE" smtClean="0"/>
              <a:t>17.08.2022</a:t>
            </a:fld>
            <a:endParaRPr lang="de-DE"/>
          </a:p>
        </p:txBody>
      </p:sp>
      <p:sp>
        <p:nvSpPr>
          <p:cNvPr id="5" name="Fußzeilenplatzhalter 4">
            <a:extLst>
              <a:ext uri="{FF2B5EF4-FFF2-40B4-BE49-F238E27FC236}">
                <a16:creationId xmlns:a16="http://schemas.microsoft.com/office/drawing/2014/main" id="{97BECDC5-2750-4360-B9F3-9441FAB8AD0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49D49DC-D882-44F3-909B-876001E8DDA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F889-C110-41D5-B46C-0F6467DFC275}" type="slidenum">
              <a:rPr lang="de-DE" smtClean="0"/>
              <a:t>‹Nr.›</a:t>
            </a:fld>
            <a:endParaRPr lang="de-DE"/>
          </a:p>
        </p:txBody>
      </p:sp>
    </p:spTree>
    <p:extLst>
      <p:ext uri="{BB962C8B-B14F-4D97-AF65-F5344CB8AC3E}">
        <p14:creationId xmlns:p14="http://schemas.microsoft.com/office/powerpoint/2010/main" val="1071700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17594" y="116632"/>
            <a:ext cx="7308812" cy="1080000"/>
          </a:xfrm>
          <a:prstGeom prst="rect">
            <a:avLst/>
          </a:prstGeom>
        </p:spPr>
        <p:txBody>
          <a:bodyPr vert="horz" lIns="0" tIns="0" rIns="0" bIns="0" rtlCol="0" anchor="ctr">
            <a:noAutofit/>
          </a:bodyPr>
          <a:lstStyle/>
          <a:p>
            <a:r>
              <a:rPr lang="de-DE" dirty="0"/>
              <a:t>Titelmasterformat durch Klicken bearbeiten</a:t>
            </a:r>
          </a:p>
        </p:txBody>
      </p:sp>
      <p:sp>
        <p:nvSpPr>
          <p:cNvPr id="3" name="Textplatzhalter 2"/>
          <p:cNvSpPr>
            <a:spLocks noGrp="1"/>
          </p:cNvSpPr>
          <p:nvPr>
            <p:ph type="body" idx="1"/>
          </p:nvPr>
        </p:nvSpPr>
        <p:spPr>
          <a:xfrm>
            <a:off x="252000" y="1412776"/>
            <a:ext cx="8640000" cy="4527224"/>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p:txBody>
      </p:sp>
      <p:sp>
        <p:nvSpPr>
          <p:cNvPr id="8" name="Foliennummernplatzhalter 4"/>
          <p:cNvSpPr txBox="1">
            <a:spLocks/>
          </p:cNvSpPr>
          <p:nvPr userDrawn="1"/>
        </p:nvSpPr>
        <p:spPr>
          <a:xfrm>
            <a:off x="4788024" y="6372000"/>
            <a:ext cx="4104456" cy="252000"/>
          </a:xfrm>
          <a:prstGeom prst="rect">
            <a:avLst/>
          </a:prstGeom>
        </p:spPr>
        <p:txBody>
          <a:bodyPr lIns="0" tIns="0" rIns="0" bIns="0"/>
          <a:lstStyle>
            <a:defPPr>
              <a:defRPr lang="de-DE"/>
            </a:defPPr>
            <a:lvl1pPr marL="0" algn="l" defTabSz="914400" rtl="0" eaLnBrk="1" latinLnBrk="0" hangingPunct="1">
              <a:defRPr sz="900" kern="1200">
                <a:solidFill>
                  <a:srgbClr val="BCBDBE"/>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4AFBB13-F145-44C1-97D6-EDBE841E27D1}" type="slidenum">
              <a:rPr kumimoji="0" lang="de-DE" sz="900" b="0" i="0" u="none" strike="noStrike" kern="1200" cap="none" spc="0" normalizeH="0" baseline="0" noProof="0" smtClean="0">
                <a:ln>
                  <a:noFill/>
                </a:ln>
                <a:solidFill>
                  <a:srgbClr val="BCBDBE"/>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dirty="0">
              <a:ln>
                <a:noFill/>
              </a:ln>
              <a:solidFill>
                <a:srgbClr val="BCBDB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9" name="Gerade Verbindung 8"/>
          <p:cNvCxnSpPr/>
          <p:nvPr/>
        </p:nvCxnSpPr>
        <p:spPr>
          <a:xfrm>
            <a:off x="252000" y="6300000"/>
            <a:ext cx="8640000" cy="0"/>
          </a:xfrm>
          <a:prstGeom prst="line">
            <a:avLst/>
          </a:prstGeom>
          <a:noFill/>
          <a:ln w="12700" cap="flat" cmpd="sng" algn="ctr">
            <a:solidFill>
              <a:srgbClr val="0075AA"/>
            </a:solidFill>
            <a:prstDash val="solid"/>
          </a:ln>
          <a:effectLst/>
        </p:spPr>
      </p:cxnSp>
      <p:sp>
        <p:nvSpPr>
          <p:cNvPr id="10" name="Foliennummernplatzhalter 4"/>
          <p:cNvSpPr txBox="1">
            <a:spLocks/>
          </p:cNvSpPr>
          <p:nvPr/>
        </p:nvSpPr>
        <p:spPr>
          <a:xfrm>
            <a:off x="252000" y="6372000"/>
            <a:ext cx="3528392" cy="252000"/>
          </a:xfrm>
          <a:prstGeom prst="rect">
            <a:avLst/>
          </a:prstGeom>
        </p:spPr>
        <p:txBody>
          <a:bodyPr lIns="0" tIns="0" rIns="0" bIns="0"/>
          <a:lstStyle>
            <a:defPPr>
              <a:defRPr lang="de-DE"/>
            </a:defPPr>
            <a:lvl1pPr marL="0" algn="l" defTabSz="914400"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dirty="0">
                <a:ln>
                  <a:noFill/>
                </a:ln>
                <a:solidFill>
                  <a:srgbClr val="BCBDBE"/>
                </a:solidFill>
                <a:effectLst/>
                <a:uLnTx/>
                <a:uFillTx/>
                <a:latin typeface="Verdana" panose="020B0604030504040204" pitchFamily="34" charset="0"/>
                <a:ea typeface="Verdana" panose="020B0604030504040204" pitchFamily="34" charset="0"/>
                <a:cs typeface="Verdana" panose="020B0604030504040204" pitchFamily="34" charset="0"/>
              </a:rPr>
              <a:t>Projekt „Agiles Arbeiten erfolgreich und gesund gestalten“</a:t>
            </a:r>
          </a:p>
        </p:txBody>
      </p:sp>
    </p:spTree>
    <p:extLst>
      <p:ext uri="{BB962C8B-B14F-4D97-AF65-F5344CB8AC3E}">
        <p14:creationId xmlns:p14="http://schemas.microsoft.com/office/powerpoint/2010/main" val="758877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defTabSz="914400" rtl="0" eaLnBrk="1" latinLnBrk="0" hangingPunct="1">
        <a:spcBef>
          <a:spcPct val="0"/>
        </a:spcBef>
        <a:buNone/>
        <a:defRPr sz="3600" kern="1200">
          <a:solidFill>
            <a:srgbClr val="575656"/>
          </a:solidFill>
          <a:latin typeface="+mj-lt"/>
          <a:ea typeface="+mj-ea"/>
          <a:cs typeface="+mj-cs"/>
        </a:defRPr>
      </a:lvl1pPr>
    </p:titleStyle>
    <p:bodyStyle>
      <a:lvl1pPr marL="0" indent="0" algn="l" defTabSz="914400" rtl="0" eaLnBrk="1" latinLnBrk="0" hangingPunct="1">
        <a:spcBef>
          <a:spcPct val="20000"/>
        </a:spcBef>
        <a:buFontTx/>
        <a:buNone/>
        <a:defRPr sz="2800" kern="1200">
          <a:solidFill>
            <a:schemeClr val="tx1"/>
          </a:solidFill>
          <a:latin typeface="+mj-lt"/>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8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8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6A34AF2-2442-D84A-A9E9-D37C4D8F8070}"/>
              </a:ext>
            </a:extLst>
          </p:cNvPr>
          <p:cNvSpPr>
            <a:spLocks noGrp="1"/>
          </p:cNvSpPr>
          <p:nvPr>
            <p:ph type="ctrTitle"/>
          </p:nvPr>
        </p:nvSpPr>
        <p:spPr>
          <a:xfrm>
            <a:off x="395536" y="1196752"/>
            <a:ext cx="5878286" cy="2474244"/>
          </a:xfrm>
        </p:spPr>
        <p:txBody>
          <a:bodyPr/>
          <a:lstStyle/>
          <a:p>
            <a:pPr>
              <a:lnSpc>
                <a:spcPct val="100000"/>
              </a:lnSpc>
            </a:pPr>
            <a:r>
              <a:rPr lang="de-DE" sz="1400" b="0" i="1" dirty="0"/>
              <a:t>Präventionsprogramm</a:t>
            </a:r>
            <a:br>
              <a:rPr lang="de-DE" sz="1800" b="0" i="1" dirty="0"/>
            </a:br>
            <a:r>
              <a:rPr lang="de-DE" sz="1800" dirty="0"/>
              <a:t>Agiles Arbeiten</a:t>
            </a:r>
            <a:br>
              <a:rPr lang="de-DE" sz="1800" dirty="0"/>
            </a:br>
            <a:r>
              <a:rPr lang="de-DE" sz="1800" dirty="0"/>
              <a:t>erfolgreich und </a:t>
            </a:r>
            <a:br>
              <a:rPr lang="de-DE" sz="1800" dirty="0"/>
            </a:br>
            <a:r>
              <a:rPr lang="de-DE" sz="1800" dirty="0"/>
              <a:t>gesund gestalten </a:t>
            </a:r>
            <a:endParaRPr lang="de-DE" sz="1600" dirty="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96821">
            <a:off x="5976293" y="1630947"/>
            <a:ext cx="2398501" cy="4867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a:xfrm>
            <a:off x="401997" y="2708920"/>
            <a:ext cx="5250123" cy="3600400"/>
          </a:xfrm>
          <a:prstGeom prst="rect">
            <a:avLst/>
          </a:prstGeom>
        </p:spPr>
        <p:txBody>
          <a:bodyPr vert="horz" wrap="none" lIns="0" tIns="0" rIns="0" bIns="0" rtlCol="0" anchor="t" anchorCtr="0">
            <a:noAutofit/>
          </a:bodyPr>
          <a:lstStyle>
            <a:lvl1pPr algn="l" defTabSz="914400" rtl="0" eaLnBrk="1" latinLnBrk="0" hangingPunct="1">
              <a:lnSpc>
                <a:spcPct val="90000"/>
              </a:lnSpc>
              <a:spcBef>
                <a:spcPct val="0"/>
              </a:spcBef>
              <a:buNone/>
              <a:defRPr sz="3200" b="1" i="0" kern="1200" baseline="0">
                <a:solidFill>
                  <a:schemeClr val="bg1"/>
                </a:solidFill>
                <a:latin typeface="Arial" panose="020B0604020202020204" pitchFamily="34" charset="0"/>
                <a:ea typeface="+mj-ea"/>
                <a:cs typeface="+mj-cs"/>
              </a:defRPr>
            </a:lvl1pPr>
          </a:lstStyle>
          <a:p>
            <a:pPr marL="285750" marR="0" lvl="0" indent="-28575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Agiles Arbeiten </a:t>
            </a:r>
            <a:b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mit Gesundheits-Benefit?!</a:t>
            </a:r>
            <a:b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endPar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br>
              <a:rPr kumimoji="0" lang="de-DE" sz="21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endParaRPr kumimoji="0" lang="de-DE" sz="18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6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Impulsbeiträge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6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zum den </a:t>
            </a:r>
            <a:r>
              <a:rPr kumimoji="0" lang="de-DE" sz="1600" b="1" i="0" u="none" strike="noStrike" kern="1200" cap="none" spc="0" normalizeH="0" baseline="0" noProof="0">
                <a:ln>
                  <a:noFill/>
                </a:ln>
                <a:solidFill>
                  <a:srgbClr val="FFFF00"/>
                </a:solidFill>
                <a:effectLst/>
                <a:uLnTx/>
                <a:uFillTx/>
                <a:latin typeface="Arial" panose="020B0604020202020204" pitchFamily="34" charset="0"/>
                <a:ea typeface="+mj-ea"/>
                <a:cs typeface="+mj-cs"/>
              </a:rPr>
              <a:t>Workshops aus Modul </a:t>
            </a:r>
            <a:r>
              <a:rPr kumimoji="0" lang="de-DE" sz="16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2:</a:t>
            </a:r>
            <a:br>
              <a:rPr kumimoji="0" lang="de-DE" sz="16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1600" b="1" i="1" u="none" strike="noStrike" kern="1200" cap="none" spc="0" normalizeH="0" baseline="0" noProof="0" dirty="0">
                <a:ln>
                  <a:noFill/>
                </a:ln>
                <a:solidFill>
                  <a:srgbClr val="FFFF00"/>
                </a:solidFill>
                <a:effectLst/>
                <a:uLnTx/>
                <a:uFillTx/>
                <a:latin typeface="Arial" panose="020B0604020202020204" pitchFamily="34" charset="0"/>
                <a:ea typeface="+mj-ea"/>
                <a:cs typeface="+mj-cs"/>
              </a:rPr>
              <a:t>Große Retrospektive</a:t>
            </a:r>
            <a:br>
              <a:rPr kumimoji="0" lang="de-DE" sz="1600" b="1" i="1"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1600" b="1" i="1" u="none" strike="noStrike" kern="1200" cap="none" spc="0" normalizeH="0" baseline="0" noProof="0" dirty="0">
                <a:ln>
                  <a:noFill/>
                </a:ln>
                <a:solidFill>
                  <a:srgbClr val="FFFF00"/>
                </a:solidFill>
                <a:effectLst/>
                <a:uLnTx/>
                <a:uFillTx/>
                <a:latin typeface="Arial" panose="020B0604020202020204" pitchFamily="34" charset="0"/>
                <a:ea typeface="+mj-ea"/>
                <a:cs typeface="+mj-cs"/>
              </a:rPr>
              <a:t>Agile Rollen und Aufgaben</a:t>
            </a:r>
            <a:br>
              <a:rPr kumimoji="0" lang="de-DE" sz="1600" b="1" i="1"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1600" b="1" i="1" u="none" strike="noStrike" kern="1200" cap="none" spc="0" normalizeH="0" baseline="0" noProof="0" dirty="0">
                <a:ln>
                  <a:noFill/>
                </a:ln>
                <a:solidFill>
                  <a:srgbClr val="FFFF00"/>
                </a:solidFill>
                <a:effectLst/>
                <a:uLnTx/>
                <a:uFillTx/>
                <a:latin typeface="Arial" panose="020B0604020202020204" pitchFamily="34" charset="0"/>
                <a:ea typeface="+mj-ea"/>
                <a:cs typeface="+mj-cs"/>
              </a:rPr>
              <a:t>Boxenstopp</a:t>
            </a:r>
            <a:endParaRPr kumimoji="0" lang="de-DE" sz="1600" b="0" i="0" u="none" strike="noStrike" kern="1200" cap="none" spc="0" normalizeH="0" baseline="0" noProof="0" dirty="0">
              <a:ln>
                <a:noFill/>
              </a:ln>
              <a:solidFill>
                <a:srgbClr val="FFFF00"/>
              </a:solidFill>
              <a:effectLst/>
              <a:uLnTx/>
              <a:uFillTx/>
              <a:latin typeface="Arial" panose="020B0604020202020204" pitchFamily="34" charset="0"/>
              <a:ea typeface="+mj-ea"/>
              <a:cs typeface="+mj-cs"/>
            </a:endParaRPr>
          </a:p>
          <a:p>
            <a:pPr marL="0" marR="0" lvl="0" indent="0" algn="l" defTabSz="914400" rtl="0" eaLnBrk="1" fontAlgn="auto" latinLnBrk="0" hangingPunct="1">
              <a:lnSpc>
                <a:spcPct val="100000"/>
              </a:lnSpc>
              <a:spcBef>
                <a:spcPts val="600"/>
              </a:spcBef>
              <a:spcAft>
                <a:spcPts val="0"/>
              </a:spcAft>
              <a:buClrTx/>
              <a:buSzTx/>
              <a:buFontTx/>
              <a:buNone/>
              <a:tabLst/>
              <a:defRPr/>
            </a:pPr>
            <a:br>
              <a:rPr kumimoji="0" lang="de-DE" sz="1800" b="1"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br>
            <a:r>
              <a:rPr kumimoji="0" lang="de-DE" sz="1200" b="0" i="0" u="none" strike="noStrike" kern="1200" cap="none" spc="0" normalizeH="0" baseline="0" noProof="0" dirty="0">
                <a:ln>
                  <a:noFill/>
                </a:ln>
                <a:solidFill>
                  <a:srgbClr val="FFFF00"/>
                </a:solidFill>
                <a:effectLst/>
                <a:uLnTx/>
                <a:uFillTx/>
                <a:latin typeface="Arial" panose="020B0604020202020204" pitchFamily="34" charset="0"/>
                <a:ea typeface="+mj-ea"/>
                <a:cs typeface="+mj-cs"/>
              </a:rPr>
              <a:t>Name(n) der ReferentInnen</a:t>
            </a:r>
          </a:p>
        </p:txBody>
      </p:sp>
    </p:spTree>
    <p:extLst>
      <p:ext uri="{BB962C8B-B14F-4D97-AF65-F5344CB8AC3E}">
        <p14:creationId xmlns:p14="http://schemas.microsoft.com/office/powerpoint/2010/main" val="328612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908720"/>
            <a:ext cx="7416800" cy="727100"/>
          </a:xfrm>
        </p:spPr>
        <p:txBody>
          <a:bodyPr/>
          <a:lstStyle/>
          <a:p>
            <a:r>
              <a:rPr lang="de-DE" sz="2000" dirty="0"/>
              <a:t>Transparenz und Selbstorganisation: ein Praxisbeispiel </a:t>
            </a:r>
            <a:br>
              <a:rPr lang="de-DE" sz="2000" dirty="0"/>
            </a:br>
            <a:r>
              <a:rPr lang="de-DE" sz="2000" dirty="0"/>
              <a:t>zu gesundheitlichen Belastungen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6" name="Bild 11"/>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252351">
            <a:off x="5544374" y="2973211"/>
            <a:ext cx="3383295" cy="2814029"/>
          </a:xfrm>
          <a:prstGeom prst="rect">
            <a:avLst/>
          </a:prstGeom>
          <a:ln>
            <a:noFill/>
          </a:ln>
          <a:effectLst>
            <a:outerShdw blurRad="190500" algn="tl" rotWithShape="0">
              <a:srgbClr val="000000">
                <a:alpha val="70000"/>
              </a:srgbClr>
            </a:outerShdw>
          </a:effectLst>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1340768"/>
            <a:ext cx="2079625"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227012" y="3743056"/>
            <a:ext cx="4921052" cy="24622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Beim Daily Meeting des vor einigen Wochen gestarteten </a:t>
            </a:r>
            <a:r>
              <a:rPr kumimoji="0" lang="de-DE" sz="1600" b="0" i="0" u="none" strike="noStrike" kern="1200" cap="none" spc="0" normalizeH="0" baseline="0" noProof="0" dirty="0" err="1">
                <a:ln>
                  <a:noFill/>
                </a:ln>
                <a:solidFill>
                  <a:prstClr val="black"/>
                </a:solidFill>
                <a:effectLst/>
                <a:uLnTx/>
                <a:uFillTx/>
                <a:latin typeface="Segoe UI Semibold"/>
                <a:ea typeface="+mn-ea"/>
                <a:cs typeface="+mn-cs"/>
              </a:rPr>
              <a:t>Scrum</a:t>
            </a: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-Teams hängt heute plötzlich ein </a:t>
            </a:r>
            <a:r>
              <a:rPr kumimoji="0" lang="de-DE" sz="1600" b="1" i="0" u="none" strike="noStrike" kern="1200" cap="none" spc="0" normalizeH="0" baseline="0" noProof="0" dirty="0">
                <a:ln>
                  <a:noFill/>
                </a:ln>
                <a:solidFill>
                  <a:prstClr val="black"/>
                </a:solidFill>
                <a:effectLst/>
                <a:uLnTx/>
                <a:uFillTx/>
                <a:latin typeface="Segoe UI Semibold"/>
                <a:ea typeface="+mn-ea"/>
                <a:cs typeface="+mn-cs"/>
              </a:rPr>
              <a:t>hölzerner Nussknacker </a:t>
            </a: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oben am Board.</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Daneben ein </a:t>
            </a:r>
            <a:r>
              <a:rPr kumimoji="0" lang="de-DE" sz="1600" b="1" i="0" u="none" strike="noStrike" kern="1200" cap="none" spc="0" normalizeH="0" baseline="0" noProof="0" dirty="0">
                <a:ln>
                  <a:noFill/>
                </a:ln>
                <a:solidFill>
                  <a:prstClr val="black"/>
                </a:solidFill>
                <a:effectLst/>
                <a:uLnTx/>
                <a:uFillTx/>
                <a:latin typeface="Segoe UI Semibold"/>
                <a:ea typeface="+mn-ea"/>
                <a:cs typeface="+mn-cs"/>
              </a:rPr>
              <a:t>Klebezettel</a:t>
            </a: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 „Die agile Daumenschraube“</a:t>
            </a:r>
          </a:p>
          <a:p>
            <a:pPr marL="273050" marR="0" lvl="0" indent="-273050" algn="l" defTabSz="914400" rtl="0" eaLnBrk="1" fontAlgn="auto" latinLnBrk="0" hangingPunct="1">
              <a:lnSpc>
                <a:spcPct val="100000"/>
              </a:lnSpc>
              <a:spcBef>
                <a:spcPts val="60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Segoe UI Semibold"/>
                <a:ea typeface="+mn-ea"/>
                <a:cs typeface="+mn-cs"/>
                <a:sym typeface="Wingdings" panose="05000000000000000000" pitchFamily="2" charset="2"/>
              </a:rPr>
              <a:t> Wertvoller </a:t>
            </a:r>
            <a:r>
              <a:rPr kumimoji="0" lang="de-DE" sz="1600" b="1" i="0" u="none" strike="noStrike" kern="1200" cap="none" spc="0" normalizeH="0" baseline="0" noProof="0" dirty="0">
                <a:ln>
                  <a:noFill/>
                </a:ln>
                <a:solidFill>
                  <a:prstClr val="black"/>
                </a:solidFill>
                <a:effectLst/>
                <a:uLnTx/>
                <a:uFillTx/>
                <a:latin typeface="Segoe UI Semibold"/>
                <a:ea typeface="+mn-ea"/>
                <a:cs typeface="+mn-cs"/>
              </a:rPr>
              <a:t>Anstoß für die Diskussion </a:t>
            </a: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über Sinn und Zweck des täglichen </a:t>
            </a:r>
            <a:r>
              <a:rPr kumimoji="0" lang="de-DE" sz="1600" b="0" i="0" u="none" strike="noStrike" kern="1200" cap="none" spc="0" normalizeH="0" baseline="0" noProof="0" dirty="0" err="1">
                <a:ln>
                  <a:noFill/>
                </a:ln>
                <a:solidFill>
                  <a:prstClr val="black"/>
                </a:solidFill>
                <a:effectLst/>
                <a:uLnTx/>
                <a:uFillTx/>
                <a:latin typeface="Segoe UI Semibold"/>
                <a:ea typeface="+mn-ea"/>
                <a:cs typeface="+mn-cs"/>
              </a:rPr>
              <a:t>Standup</a:t>
            </a: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-Meetings – zunächst im Team und dann mit den verantwortlichen Führungskräften.</a:t>
            </a:r>
          </a:p>
        </p:txBody>
      </p:sp>
      <p:pic>
        <p:nvPicPr>
          <p:cNvPr id="8" name="Picture 2">
            <a:extLst>
              <a:ext uri="{FF2B5EF4-FFF2-40B4-BE49-F238E27FC236}">
                <a16:creationId xmlns:a16="http://schemas.microsoft.com/office/drawing/2014/main" id="{31F24D13-2A29-4B50-AF49-DEDFE57D71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rot="20603637">
            <a:off x="2728446" y="2004784"/>
            <a:ext cx="2594106" cy="12406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196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3600" y="980728"/>
            <a:ext cx="7416800" cy="727100"/>
          </a:xfrm>
        </p:spPr>
        <p:txBody>
          <a:bodyPr/>
          <a:lstStyle/>
          <a:p>
            <a:r>
              <a:rPr lang="de-DE" sz="2000" dirty="0"/>
              <a:t>„Arbeitspensum, Prioritäten und Fokus“: </a:t>
            </a:r>
            <a:br>
              <a:rPr lang="de-DE" sz="2000" dirty="0"/>
            </a:br>
            <a:r>
              <a:rPr lang="de-DE" sz="2000" dirty="0"/>
              <a:t>ein Praxisbeispiel zu gesundheitlichen Belastungen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8" name="Textfeld 7"/>
          <p:cNvSpPr txBox="1"/>
          <p:nvPr/>
        </p:nvSpPr>
        <p:spPr>
          <a:xfrm>
            <a:off x="3059832" y="2276872"/>
            <a:ext cx="5783838" cy="38472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Segoe UI Semibold"/>
                <a:ea typeface="+mn-ea"/>
                <a:cs typeface="+mn-cs"/>
              </a:rPr>
              <a:t>Ein agiles Team hat den Aufwand für die anstehenden Aufgaben im nächsten Sprint sorgfältig abgeschätzt und arbeitet fokussiert am vereinbarten Sprintziel.</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Segoe UI Semibold"/>
                <a:ea typeface="+mn-ea"/>
                <a:cs typeface="+mn-cs"/>
              </a:rPr>
              <a:t>Zum dritten Mal in der laufenden Woche wird nun von einer Führungskraft die umgehende Bearbeitung einer (jeweils besonders dringlichen) „Sonderaufgabe“ durch eine Expertin im Team verlangt.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Segoe UI Semibold"/>
                <a:ea typeface="+mn-ea"/>
                <a:cs typeface="+mn-cs"/>
              </a:rPr>
              <a:t>Die angesprochene Expertin und das ganze Team geraten in ein Dilemma.  </a:t>
            </a:r>
            <a:r>
              <a:rPr kumimoji="0" lang="de-DE" sz="1800" b="0" i="0" u="none" strike="noStrike" kern="1200" cap="none" spc="0" normalizeH="0" baseline="0" noProof="0" dirty="0">
                <a:ln>
                  <a:noFill/>
                </a:ln>
                <a:solidFill>
                  <a:prstClr val="black"/>
                </a:solidFill>
                <a:effectLst/>
                <a:uLnTx/>
                <a:uFillTx/>
                <a:latin typeface="Segoe UI Semibold"/>
                <a:ea typeface="+mn-ea"/>
                <a:cs typeface="+mn-cs"/>
                <a:sym typeface="Wingdings" panose="05000000000000000000" pitchFamily="2" charset="2"/>
              </a:rPr>
              <a:t> </a:t>
            </a:r>
            <a:r>
              <a:rPr kumimoji="0" lang="de-DE" sz="1800" b="0" i="0" u="none" strike="noStrike" kern="1200" cap="none" spc="0" normalizeH="0" baseline="0" noProof="0" dirty="0">
                <a:ln>
                  <a:noFill/>
                </a:ln>
                <a:solidFill>
                  <a:prstClr val="black"/>
                </a:solidFill>
                <a:effectLst/>
                <a:uLnTx/>
                <a:uFillTx/>
                <a:latin typeface="Segoe UI Semibold"/>
                <a:ea typeface="+mn-ea"/>
                <a:cs typeface="+mn-cs"/>
              </a:rPr>
              <a:t>Was geht nun vor? Welche Regeln sind zu befolgen, wie erreichen wir unser Sprintziel??</a:t>
            </a:r>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374" y="1772816"/>
            <a:ext cx="2470228" cy="243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8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01700"/>
            <a:ext cx="7416800" cy="727100"/>
          </a:xfrm>
        </p:spPr>
        <p:txBody>
          <a:bodyPr/>
          <a:lstStyle/>
          <a:p>
            <a:pPr algn="l"/>
            <a:r>
              <a:rPr lang="de-DE" sz="2000" dirty="0"/>
              <a:t>Agiles Arbeiten mit </a:t>
            </a:r>
            <a:r>
              <a:rPr lang="de-DE" sz="2000" dirty="0" err="1"/>
              <a:t>Benefit</a:t>
            </a:r>
            <a:r>
              <a:rPr lang="de-DE" sz="2000" dirty="0"/>
              <a:t> für die Gesundheit: </a:t>
            </a:r>
            <a:br>
              <a:rPr lang="de-DE" sz="2000" dirty="0"/>
            </a:br>
            <a:r>
              <a:rPr lang="de-DE" sz="2000" dirty="0"/>
              <a:t>Bewertung mit den Check-Bausteinen</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grpSp>
        <p:nvGrpSpPr>
          <p:cNvPr id="6" name="Gruppieren 5"/>
          <p:cNvGrpSpPr/>
          <p:nvPr/>
        </p:nvGrpSpPr>
        <p:grpSpPr>
          <a:xfrm rot="21447717">
            <a:off x="351387" y="1537706"/>
            <a:ext cx="7832591" cy="4528402"/>
            <a:chOff x="117583" y="1720160"/>
            <a:chExt cx="7872719" cy="4473449"/>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583" y="2273775"/>
              <a:ext cx="7872719" cy="3919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9445" y="1720160"/>
              <a:ext cx="4278529" cy="6315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73175" y="3456645"/>
            <a:ext cx="2806602" cy="2721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rot="247602">
            <a:off x="6516215" y="1112542"/>
            <a:ext cx="2304256"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black"/>
                </a:solidFill>
                <a:effectLst/>
                <a:uLnTx/>
                <a:uFillTx/>
                <a:latin typeface="Segoe UI Semibold"/>
                <a:ea typeface="+mn-ea"/>
                <a:cs typeface="+mn-cs"/>
              </a:rPr>
              <a:t>Auszug – vollständige Übersicht der Checkbausteine auf den Folgeseiten…</a:t>
            </a:r>
          </a:p>
        </p:txBody>
      </p:sp>
    </p:spTree>
    <p:extLst>
      <p:ext uri="{BB962C8B-B14F-4D97-AF65-F5344CB8AC3E}">
        <p14:creationId xmlns:p14="http://schemas.microsoft.com/office/powerpoint/2010/main" val="360250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208912" cy="330695"/>
          </a:xfrm>
        </p:spPr>
        <p:txBody>
          <a:bodyPr/>
          <a:lstStyle/>
          <a:p>
            <a:r>
              <a:rPr lang="de-DE" sz="1800" dirty="0"/>
              <a:t>Übersicht Checkbausteine 1/3: Transparenz und Selbstorganisation</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4100"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51520" y="1305074"/>
            <a:ext cx="8636930" cy="48602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07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80728"/>
            <a:ext cx="8208912" cy="330695"/>
          </a:xfrm>
        </p:spPr>
        <p:txBody>
          <a:bodyPr/>
          <a:lstStyle/>
          <a:p>
            <a:r>
              <a:rPr lang="de-DE" sz="1800" dirty="0"/>
              <a:t>Übersicht Checkbausteine 2/3: Arbeitspensum &amp; </a:t>
            </a:r>
            <a:r>
              <a:rPr lang="de-DE" sz="1800" dirty="0" err="1"/>
              <a:t>Kapa</a:t>
            </a:r>
            <a:r>
              <a:rPr lang="de-DE" sz="1800" dirty="0"/>
              <a:t>, Prioritäten &amp; Fokus</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69415" y="1412776"/>
            <a:ext cx="8605170" cy="47175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346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77" y="980728"/>
            <a:ext cx="9144000" cy="330695"/>
          </a:xfrm>
        </p:spPr>
        <p:txBody>
          <a:bodyPr/>
          <a:lstStyle/>
          <a:p>
            <a:r>
              <a:rPr lang="de-DE" sz="1800" dirty="0"/>
              <a:t>Übersicht Checkbausteine 3/3: </a:t>
            </a:r>
            <a:r>
              <a:rPr lang="de-DE" sz="1800" dirty="0" err="1"/>
              <a:t>Mindset</a:t>
            </a:r>
            <a:r>
              <a:rPr lang="de-DE" sz="1800" dirty="0"/>
              <a:t>, Leitplanken und lernende Organisation</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614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42786" y="1412776"/>
            <a:ext cx="8458428" cy="47175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03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1154089"/>
            <a:ext cx="7416800" cy="727100"/>
          </a:xfrm>
        </p:spPr>
        <p:txBody>
          <a:bodyPr/>
          <a:lstStyle/>
          <a:p>
            <a:pPr algn="l"/>
            <a:r>
              <a:rPr lang="de-DE" dirty="0"/>
              <a:t>Zum Stand der Forschung…</a:t>
            </a:r>
          </a:p>
        </p:txBody>
      </p:sp>
      <p:sp>
        <p:nvSpPr>
          <p:cNvPr id="3" name="Inhaltsplatzhalter 2"/>
          <p:cNvSpPr>
            <a:spLocks noGrp="1"/>
          </p:cNvSpPr>
          <p:nvPr>
            <p:ph idx="1"/>
          </p:nvPr>
        </p:nvSpPr>
        <p:spPr>
          <a:xfrm>
            <a:off x="611561" y="2096542"/>
            <a:ext cx="7920878" cy="4068762"/>
          </a:xfrm>
        </p:spPr>
        <p:txBody>
          <a:bodyPr/>
          <a:lstStyle/>
          <a:p>
            <a:pPr algn="ctr"/>
            <a:r>
              <a:rPr lang="de-DE" sz="2400" i="1" dirty="0"/>
              <a:t>„Agiles Arbeiten hat Gesundheits-Potential: </a:t>
            </a:r>
            <a:br>
              <a:rPr lang="de-DE" sz="2400" i="1" dirty="0"/>
            </a:br>
            <a:r>
              <a:rPr lang="de-DE" sz="2400" i="1" dirty="0"/>
              <a:t>Es kommt auf die Umsetzung der Praktiken an.“ </a:t>
            </a:r>
            <a:br>
              <a:rPr lang="de-DE" sz="2400" i="1" dirty="0"/>
            </a:br>
            <a:r>
              <a:rPr lang="de-DE" i="1" dirty="0"/>
              <a:t>                                      </a:t>
            </a:r>
            <a:r>
              <a:rPr lang="de-DE" sz="1600" i="1" dirty="0"/>
              <a:t>(Forschungspartner Fachhochschule Nordwestschweiz)</a:t>
            </a:r>
            <a:endParaRPr lang="de-DE" sz="2400" dirty="0"/>
          </a:p>
          <a:p>
            <a:endParaRPr lang="de-DE" dirty="0"/>
          </a:p>
          <a:p>
            <a:endParaRPr lang="de-DE" dirty="0"/>
          </a:p>
          <a:p>
            <a:r>
              <a:rPr lang="de-DE" sz="2400" dirty="0">
                <a:solidFill>
                  <a:srgbClr val="004994"/>
                </a:solidFill>
              </a:rPr>
              <a:t>Ergänzung durch Einschätzungen von </a:t>
            </a:r>
            <a:r>
              <a:rPr lang="de-DE" sz="2400" dirty="0" err="1">
                <a:solidFill>
                  <a:srgbClr val="004994"/>
                </a:solidFill>
              </a:rPr>
              <a:t>Expert:innen</a:t>
            </a:r>
            <a:r>
              <a:rPr lang="de-DE" sz="2400" dirty="0">
                <a:solidFill>
                  <a:srgbClr val="004994"/>
                </a:solidFill>
              </a:rPr>
              <a:t>: </a:t>
            </a:r>
          </a:p>
          <a:p>
            <a:r>
              <a:rPr lang="de-DE" sz="2400" i="1" dirty="0"/>
              <a:t>Zentral für gesundes agiles Arbeiten ist das </a:t>
            </a:r>
          </a:p>
          <a:p>
            <a:r>
              <a:rPr lang="de-DE" sz="2400" i="1" dirty="0"/>
              <a:t>„Managen von Widersprüchen“ </a:t>
            </a:r>
            <a:br>
              <a:rPr lang="de-DE" sz="2400" i="1" dirty="0"/>
            </a:br>
            <a:r>
              <a:rPr lang="de-DE" sz="2800" i="1" dirty="0"/>
              <a:t>                     </a:t>
            </a:r>
            <a:r>
              <a:rPr lang="de-DE" sz="1600" i="1" dirty="0"/>
              <a:t>(Dr. Stephanie </a:t>
            </a:r>
            <a:r>
              <a:rPr lang="de-DE" sz="1600" i="1" dirty="0" err="1"/>
              <a:t>Porschen</a:t>
            </a:r>
            <a:r>
              <a:rPr lang="de-DE" sz="1600" i="1" dirty="0"/>
              <a:t>-Hueck, ISF München)</a:t>
            </a:r>
          </a:p>
          <a:p>
            <a:endParaRPr lang="de-DE" dirty="0"/>
          </a:p>
          <a:p>
            <a:r>
              <a:rPr lang="en-US" dirty="0"/>
              <a:t> </a:t>
            </a:r>
          </a:p>
        </p:txBody>
      </p:sp>
      <p:sp>
        <p:nvSpPr>
          <p:cNvPr id="5" name="Foliennummernplatzhalter 4"/>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391641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980728"/>
            <a:ext cx="7596832" cy="727100"/>
          </a:xfrm>
        </p:spPr>
        <p:txBody>
          <a:bodyPr/>
          <a:lstStyle/>
          <a:p>
            <a:r>
              <a:rPr lang="de-DE" dirty="0"/>
              <a:t>sichtbar machen </a:t>
            </a:r>
            <a:r>
              <a:rPr lang="de-DE" dirty="0">
                <a:sym typeface="Wingdings" panose="05000000000000000000" pitchFamily="2" charset="2"/>
              </a:rPr>
              <a:t> überprüfen  anpassen</a:t>
            </a:r>
            <a:endParaRPr lang="de-DE"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6" name="Bild 9"/>
          <p:cNvPicPr>
            <a:picLocks noGrp="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rot="260627">
            <a:off x="2492277" y="1755181"/>
            <a:ext cx="6008018" cy="41190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7084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323528" y="836712"/>
            <a:ext cx="8229600" cy="576064"/>
          </a:xfrm>
        </p:spPr>
        <p:txBody>
          <a:bodyPr/>
          <a:lstStyle/>
          <a:p>
            <a:pPr algn="l"/>
            <a:r>
              <a:rPr lang="de-DE" sz="2400" b="1" dirty="0">
                <a:solidFill>
                  <a:srgbClr val="002E8A"/>
                </a:solidFill>
              </a:rPr>
              <a:t>Was ist agil – und was nicht? </a:t>
            </a:r>
            <a:br>
              <a:rPr lang="de-DE" sz="2400" b="1" dirty="0">
                <a:solidFill>
                  <a:srgbClr val="002E8A"/>
                </a:solidFill>
              </a:rPr>
            </a:br>
            <a:r>
              <a:rPr lang="de-DE" sz="2400" dirty="0">
                <a:solidFill>
                  <a:srgbClr val="002E8A"/>
                </a:solidFill>
              </a:rPr>
              <a:t>Einige verbreitete Missverständnisse…</a:t>
            </a:r>
          </a:p>
        </p:txBody>
      </p:sp>
      <p:sp>
        <p:nvSpPr>
          <p:cNvPr id="2" name="Inhaltsplatzhalter 1"/>
          <p:cNvSpPr>
            <a:spLocks noGrp="1"/>
          </p:cNvSpPr>
          <p:nvPr>
            <p:ph idx="4294967295"/>
          </p:nvPr>
        </p:nvSpPr>
        <p:spPr>
          <a:xfrm>
            <a:off x="457200" y="1739949"/>
            <a:ext cx="8229600" cy="4569371"/>
          </a:xfrm>
          <a:prstGeom prst="rect">
            <a:avLst/>
          </a:prstGeom>
        </p:spPr>
        <p:txBody>
          <a:bodyPr>
            <a:normAutofit/>
          </a:bodyPr>
          <a:lstStyle/>
          <a:p>
            <a:pPr marL="0" indent="0">
              <a:buNone/>
            </a:pPr>
            <a:r>
              <a:rPr lang="de-DE" b="1" dirty="0">
                <a:solidFill>
                  <a:srgbClr val="002E8A"/>
                </a:solidFill>
              </a:rPr>
              <a:t>Agiles Arbeiten</a:t>
            </a:r>
            <a:r>
              <a:rPr lang="de-DE" dirty="0">
                <a:solidFill>
                  <a:srgbClr val="002E8A"/>
                </a:solidFill>
              </a:rPr>
              <a:t>…</a:t>
            </a:r>
          </a:p>
          <a:p>
            <a:pPr lvl="1">
              <a:buFont typeface="Wingdings" panose="05000000000000000000" pitchFamily="2" charset="2"/>
              <a:buChar char="ü"/>
            </a:pPr>
            <a:r>
              <a:rPr lang="de-DE" sz="2000" dirty="0">
                <a:solidFill>
                  <a:srgbClr val="002E8A"/>
                </a:solidFill>
              </a:rPr>
              <a:t>beruht auf </a:t>
            </a:r>
            <a:r>
              <a:rPr lang="de-DE" sz="2000" b="1" dirty="0">
                <a:solidFill>
                  <a:srgbClr val="002E8A"/>
                </a:solidFill>
              </a:rPr>
              <a:t>Werten</a:t>
            </a:r>
            <a:r>
              <a:rPr lang="de-DE" sz="2000" dirty="0">
                <a:solidFill>
                  <a:srgbClr val="002E8A"/>
                </a:solidFill>
              </a:rPr>
              <a:t> und </a:t>
            </a:r>
            <a:r>
              <a:rPr lang="de-DE" sz="2000" b="1" dirty="0">
                <a:solidFill>
                  <a:srgbClr val="002E8A"/>
                </a:solidFill>
              </a:rPr>
              <a:t>Prinzipien</a:t>
            </a:r>
            <a:r>
              <a:rPr lang="de-DE" sz="2000" dirty="0">
                <a:solidFill>
                  <a:srgbClr val="002E8A"/>
                </a:solidFill>
              </a:rPr>
              <a:t>.</a:t>
            </a:r>
            <a:endParaRPr lang="de-DE" sz="2000" b="1" dirty="0">
              <a:solidFill>
                <a:srgbClr val="002E8A"/>
              </a:solidFill>
            </a:endParaRPr>
          </a:p>
          <a:p>
            <a:pPr lvl="1">
              <a:buFont typeface="Wingdings" panose="05000000000000000000" pitchFamily="2" charset="2"/>
              <a:buChar char="ü"/>
            </a:pPr>
            <a:r>
              <a:rPr lang="de-DE" sz="2000" dirty="0">
                <a:solidFill>
                  <a:srgbClr val="002E8A"/>
                </a:solidFill>
              </a:rPr>
              <a:t>setzt auf „schnelles Scheitern“: </a:t>
            </a:r>
            <a:r>
              <a:rPr lang="de-DE" sz="2000" b="1" dirty="0" err="1">
                <a:solidFill>
                  <a:srgbClr val="002E8A"/>
                </a:solidFill>
              </a:rPr>
              <a:t>fail</a:t>
            </a:r>
            <a:r>
              <a:rPr lang="de-DE" sz="2000" dirty="0">
                <a:solidFill>
                  <a:srgbClr val="002E8A"/>
                </a:solidFill>
              </a:rPr>
              <a:t> </a:t>
            </a:r>
            <a:r>
              <a:rPr lang="de-DE" sz="2000" b="1" dirty="0">
                <a:solidFill>
                  <a:srgbClr val="002E8A"/>
                </a:solidFill>
              </a:rPr>
              <a:t>fast</a:t>
            </a:r>
            <a:r>
              <a:rPr lang="de-DE" sz="2000" dirty="0">
                <a:solidFill>
                  <a:srgbClr val="002E8A"/>
                </a:solidFill>
              </a:rPr>
              <a:t> </a:t>
            </a:r>
            <a:r>
              <a:rPr lang="de-DE" sz="1800" dirty="0">
                <a:solidFill>
                  <a:srgbClr val="002E8A"/>
                </a:solidFill>
                <a:sym typeface="Wingdings" panose="05000000000000000000" pitchFamily="2" charset="2"/>
              </a:rPr>
              <a:t></a:t>
            </a:r>
            <a:r>
              <a:rPr lang="de-DE" sz="2000" dirty="0">
                <a:solidFill>
                  <a:srgbClr val="002E8A"/>
                </a:solidFill>
                <a:sym typeface="Wingdings" panose="05000000000000000000" pitchFamily="2" charset="2"/>
              </a:rPr>
              <a:t> </a:t>
            </a:r>
            <a:r>
              <a:rPr lang="de-DE" sz="2000" b="1" dirty="0" err="1">
                <a:solidFill>
                  <a:srgbClr val="002E8A"/>
                </a:solidFill>
              </a:rPr>
              <a:t>inspect</a:t>
            </a:r>
            <a:r>
              <a:rPr lang="de-DE" sz="2000" dirty="0">
                <a:solidFill>
                  <a:srgbClr val="002E8A"/>
                </a:solidFill>
              </a:rPr>
              <a:t> &amp; </a:t>
            </a:r>
            <a:r>
              <a:rPr lang="de-DE" sz="2000" b="1" dirty="0" err="1">
                <a:solidFill>
                  <a:srgbClr val="002E8A"/>
                </a:solidFill>
              </a:rPr>
              <a:t>adapt</a:t>
            </a:r>
            <a:r>
              <a:rPr lang="de-DE" sz="2000" b="1" dirty="0">
                <a:solidFill>
                  <a:srgbClr val="002E8A"/>
                </a:solidFill>
              </a:rPr>
              <a:t>.</a:t>
            </a:r>
          </a:p>
          <a:p>
            <a:pPr lvl="1">
              <a:buFont typeface="Wingdings" panose="05000000000000000000" pitchFamily="2" charset="2"/>
              <a:buChar char="ü"/>
            </a:pPr>
            <a:r>
              <a:rPr lang="de-DE" sz="2000" dirty="0">
                <a:solidFill>
                  <a:srgbClr val="002E8A"/>
                </a:solidFill>
              </a:rPr>
              <a:t>dreht sich stets um </a:t>
            </a:r>
            <a:r>
              <a:rPr lang="de-DE" sz="2000" b="1" dirty="0">
                <a:solidFill>
                  <a:srgbClr val="002E8A"/>
                </a:solidFill>
              </a:rPr>
              <a:t>Kommunikation</a:t>
            </a:r>
            <a:r>
              <a:rPr lang="de-DE" sz="2000" dirty="0">
                <a:solidFill>
                  <a:srgbClr val="002E8A"/>
                </a:solidFill>
              </a:rPr>
              <a:t> und </a:t>
            </a:r>
            <a:r>
              <a:rPr lang="de-DE" sz="2000" b="1" dirty="0">
                <a:solidFill>
                  <a:srgbClr val="002E8A"/>
                </a:solidFill>
              </a:rPr>
              <a:t>Vertrauen.</a:t>
            </a:r>
            <a:br>
              <a:rPr lang="de-DE" sz="2000" b="1" dirty="0">
                <a:solidFill>
                  <a:srgbClr val="002E8A"/>
                </a:solidFill>
              </a:rPr>
            </a:br>
            <a:endParaRPr lang="de-DE" sz="2000" b="1" dirty="0">
              <a:solidFill>
                <a:srgbClr val="002E8A"/>
              </a:solidFill>
            </a:endParaRPr>
          </a:p>
          <a:p>
            <a:pPr marL="0" indent="0">
              <a:spcBef>
                <a:spcPts val="2400"/>
              </a:spcBef>
              <a:buNone/>
            </a:pPr>
            <a:r>
              <a:rPr lang="de-DE" dirty="0">
                <a:solidFill>
                  <a:srgbClr val="002E8A"/>
                </a:solidFill>
              </a:rPr>
              <a:t>…aber </a:t>
            </a:r>
            <a:r>
              <a:rPr lang="de-DE" b="1" dirty="0">
                <a:solidFill>
                  <a:srgbClr val="002E8A"/>
                </a:solidFill>
              </a:rPr>
              <a:t>agil</a:t>
            </a:r>
            <a:r>
              <a:rPr lang="de-DE" dirty="0">
                <a:solidFill>
                  <a:srgbClr val="002E8A"/>
                </a:solidFill>
              </a:rPr>
              <a:t> ist </a:t>
            </a:r>
            <a:r>
              <a:rPr lang="de-DE" b="1" dirty="0">
                <a:solidFill>
                  <a:srgbClr val="002E8A"/>
                </a:solidFill>
              </a:rPr>
              <a:t>nicht</a:t>
            </a:r>
            <a:r>
              <a:rPr lang="de-DE" dirty="0">
                <a:solidFill>
                  <a:srgbClr val="002E8A"/>
                </a:solidFill>
              </a:rPr>
              <a:t>: </a:t>
            </a:r>
          </a:p>
          <a:p>
            <a:pPr lvl="1">
              <a:buFont typeface="Wingdings" panose="05000000000000000000" pitchFamily="2" charset="2"/>
              <a:buChar char=""/>
            </a:pPr>
            <a:r>
              <a:rPr lang="de-DE" sz="2000" b="1" dirty="0">
                <a:solidFill>
                  <a:srgbClr val="002E8A"/>
                </a:solidFill>
              </a:rPr>
              <a:t>beliebig </a:t>
            </a:r>
            <a:r>
              <a:rPr lang="de-DE" sz="2000" i="1" dirty="0">
                <a:solidFill>
                  <a:srgbClr val="002E8A"/>
                </a:solidFill>
              </a:rPr>
              <a:t>(‚jeder macht was er will‘)</a:t>
            </a:r>
          </a:p>
          <a:p>
            <a:pPr lvl="1">
              <a:buFont typeface="Wingdings" panose="05000000000000000000" pitchFamily="2" charset="2"/>
              <a:buChar char=""/>
            </a:pPr>
            <a:r>
              <a:rPr lang="de-DE" sz="2000" b="1" dirty="0">
                <a:solidFill>
                  <a:srgbClr val="002E8A"/>
                </a:solidFill>
              </a:rPr>
              <a:t>hastig</a:t>
            </a:r>
            <a:r>
              <a:rPr lang="de-DE" sz="2000" dirty="0">
                <a:solidFill>
                  <a:srgbClr val="002E8A"/>
                </a:solidFill>
              </a:rPr>
              <a:t> und </a:t>
            </a:r>
            <a:r>
              <a:rPr lang="de-DE" sz="2000" b="1" dirty="0">
                <a:solidFill>
                  <a:srgbClr val="002E8A"/>
                </a:solidFill>
              </a:rPr>
              <a:t>atemlos </a:t>
            </a:r>
          </a:p>
          <a:p>
            <a:pPr lvl="1">
              <a:buFont typeface="Wingdings" panose="05000000000000000000" pitchFamily="2" charset="2"/>
              <a:buChar char=""/>
            </a:pPr>
            <a:r>
              <a:rPr lang="de-DE" sz="2000" dirty="0">
                <a:solidFill>
                  <a:srgbClr val="002E8A"/>
                </a:solidFill>
              </a:rPr>
              <a:t>eine </a:t>
            </a:r>
            <a:r>
              <a:rPr lang="de-DE" sz="2000" b="1" dirty="0">
                <a:solidFill>
                  <a:srgbClr val="002E8A"/>
                </a:solidFill>
              </a:rPr>
              <a:t>Agile</a:t>
            </a:r>
            <a:r>
              <a:rPr lang="de-DE" sz="2000" dirty="0">
                <a:solidFill>
                  <a:srgbClr val="002E8A"/>
                </a:solidFill>
              </a:rPr>
              <a:t> </a:t>
            </a:r>
            <a:r>
              <a:rPr lang="de-DE" sz="2000" b="1" dirty="0">
                <a:solidFill>
                  <a:srgbClr val="002E8A"/>
                </a:solidFill>
              </a:rPr>
              <a:t>Toolbox </a:t>
            </a:r>
            <a:r>
              <a:rPr lang="de-DE" sz="2000" dirty="0">
                <a:solidFill>
                  <a:srgbClr val="002E8A"/>
                </a:solidFill>
              </a:rPr>
              <a:t>zum ‚Rosinen picken‘</a:t>
            </a:r>
          </a:p>
          <a:p>
            <a:pPr lvl="1">
              <a:buFont typeface="Wingdings" panose="05000000000000000000" pitchFamily="2" charset="2"/>
              <a:buChar char=""/>
            </a:pPr>
            <a:r>
              <a:rPr lang="de-DE" sz="2000" dirty="0">
                <a:solidFill>
                  <a:srgbClr val="002E8A"/>
                </a:solidFill>
              </a:rPr>
              <a:t>eine neue </a:t>
            </a:r>
            <a:r>
              <a:rPr lang="de-DE" sz="2000" b="1" dirty="0">
                <a:solidFill>
                  <a:srgbClr val="002E8A"/>
                </a:solidFill>
              </a:rPr>
              <a:t>Management-Philosophie</a:t>
            </a:r>
            <a:r>
              <a:rPr lang="de-DE" sz="2000" dirty="0">
                <a:solidFill>
                  <a:srgbClr val="002E8A"/>
                </a:solidFill>
              </a:rPr>
              <a:t> (z. B. ‚Business </a:t>
            </a:r>
            <a:r>
              <a:rPr lang="de-DE" sz="2000" dirty="0" err="1">
                <a:solidFill>
                  <a:srgbClr val="002E8A"/>
                </a:solidFill>
              </a:rPr>
              <a:t>Agility</a:t>
            </a:r>
            <a:r>
              <a:rPr lang="de-DE" sz="2000" dirty="0">
                <a:solidFill>
                  <a:srgbClr val="002E8A"/>
                </a:solidFill>
              </a:rPr>
              <a:t>‘)</a:t>
            </a:r>
          </a:p>
          <a:p>
            <a:pPr lvl="1">
              <a:buFont typeface="Wingdings" panose="05000000000000000000" pitchFamily="2" charset="2"/>
              <a:buChar char=""/>
            </a:pPr>
            <a:r>
              <a:rPr lang="de-DE" sz="2000" dirty="0">
                <a:solidFill>
                  <a:srgbClr val="002E8A"/>
                </a:solidFill>
              </a:rPr>
              <a:t>‚völlig </a:t>
            </a:r>
            <a:r>
              <a:rPr lang="de-DE" sz="2000" b="1" dirty="0">
                <a:solidFill>
                  <a:srgbClr val="002E8A"/>
                </a:solidFill>
              </a:rPr>
              <a:t>neu‘</a:t>
            </a:r>
            <a:r>
              <a:rPr lang="de-DE" sz="2000" dirty="0">
                <a:solidFill>
                  <a:srgbClr val="002E8A"/>
                </a:solidFill>
              </a:rPr>
              <a:t> oder ‚alles </a:t>
            </a:r>
            <a:r>
              <a:rPr lang="de-DE" sz="2000" b="1" dirty="0" err="1">
                <a:solidFill>
                  <a:srgbClr val="002E8A"/>
                </a:solidFill>
              </a:rPr>
              <a:t>anders‘</a:t>
            </a:r>
            <a:endParaRPr lang="de-DE" sz="2000" b="1" dirty="0">
              <a:solidFill>
                <a:srgbClr val="002E8A"/>
              </a:solidFill>
            </a:endParaRPr>
          </a:p>
          <a:p>
            <a:pPr>
              <a:buFont typeface="Wingdings" panose="05000000000000000000" pitchFamily="2" charset="2"/>
              <a:buChar char=""/>
            </a:pPr>
            <a:endParaRPr lang="de-DE" sz="2000" dirty="0">
              <a:solidFill>
                <a:srgbClr val="002E8A"/>
              </a:solidFill>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spTree>
    <p:extLst>
      <p:ext uri="{BB962C8B-B14F-4D97-AF65-F5344CB8AC3E}">
        <p14:creationId xmlns:p14="http://schemas.microsoft.com/office/powerpoint/2010/main" val="17659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2">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2">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2">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p:cTn id="44"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2">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p:cTn id="49"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2">
                                            <p:txEl>
                                              <p:pRg st="8" end="8"/>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2">
                                            <p:txEl>
                                              <p:pRg st="9" end="9"/>
                                            </p:txEl>
                                          </p:spTgt>
                                        </p:tgtEl>
                                        <p:attrNameLst>
                                          <p:attrName>style.visibility</p:attrName>
                                        </p:attrNameLst>
                                      </p:cBhvr>
                                      <p:to>
                                        <p:strVal val="visible"/>
                                      </p:to>
                                    </p:set>
                                    <p:anim calcmode="lin" valueType="num">
                                      <p:cBhvr>
                                        <p:cTn id="54"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576" y="1333748"/>
            <a:ext cx="8028880" cy="727100"/>
          </a:xfrm>
        </p:spPr>
        <p:txBody>
          <a:bodyPr/>
          <a:lstStyle/>
          <a:p>
            <a:pPr algn="l"/>
            <a:r>
              <a:rPr lang="en-US" dirty="0" err="1"/>
              <a:t>Agiles</a:t>
            </a:r>
            <a:r>
              <a:rPr lang="en-US" dirty="0"/>
              <a:t> </a:t>
            </a:r>
            <a:r>
              <a:rPr lang="en-US" dirty="0" err="1"/>
              <a:t>Arbeiten</a:t>
            </a:r>
            <a:r>
              <a:rPr lang="en-US" dirty="0"/>
              <a:t> </a:t>
            </a:r>
            <a:r>
              <a:rPr lang="en-US" dirty="0" err="1"/>
              <a:t>stellt</a:t>
            </a:r>
            <a:r>
              <a:rPr lang="en-US" dirty="0"/>
              <a:t> </a:t>
            </a:r>
            <a:r>
              <a:rPr lang="en-US" dirty="0" err="1"/>
              <a:t>hohe</a:t>
            </a:r>
            <a:r>
              <a:rPr lang="en-US" dirty="0"/>
              <a:t> </a:t>
            </a:r>
            <a:r>
              <a:rPr lang="en-US" dirty="0" err="1"/>
              <a:t>Anforderungen</a:t>
            </a:r>
            <a:r>
              <a:rPr lang="en-US" dirty="0"/>
              <a:t>…</a:t>
            </a:r>
          </a:p>
        </p:txBody>
      </p:sp>
      <p:sp>
        <p:nvSpPr>
          <p:cNvPr id="4" name="Foliennummernplatzhalter 3"/>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7" name="Inhaltsplatzhalter 2"/>
          <p:cNvSpPr txBox="1">
            <a:spLocks/>
          </p:cNvSpPr>
          <p:nvPr/>
        </p:nvSpPr>
        <p:spPr>
          <a:xfrm>
            <a:off x="643674" y="2060848"/>
            <a:ext cx="7416801" cy="3859893"/>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2000" kern="1200" baseline="0">
                <a:solidFill>
                  <a:schemeClr val="tx1"/>
                </a:solidFill>
                <a:latin typeface="Arial" panose="020B0604020202020204" pitchFamily="34" charset="0"/>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8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800" kern="1200">
                <a:solidFill>
                  <a:schemeClr val="tx1"/>
                </a:solidFill>
                <a:latin typeface="+mj-lt"/>
                <a:ea typeface="+mn-ea"/>
                <a:cs typeface="+mn-cs"/>
              </a:defRPr>
            </a:lvl3pPr>
            <a:lvl4pPr marL="691200" indent="-220663" algn="l" defTabSz="914400" rtl="0" eaLnBrk="1" latinLnBrk="0" hangingPunct="1">
              <a:spcBef>
                <a:spcPct val="20000"/>
              </a:spcBef>
              <a:buFont typeface="Arial" panose="020B0604020202020204" pitchFamily="34" charset="0"/>
              <a:buChar char="–"/>
              <a:tabLst/>
              <a:defRPr sz="2000" kern="1200" baseline="0">
                <a:solidFill>
                  <a:schemeClr val="tx1"/>
                </a:solidFill>
                <a:latin typeface="+mj-lt"/>
                <a:ea typeface="+mn-ea"/>
                <a:cs typeface="+mn-cs"/>
              </a:defRPr>
            </a:lvl4pPr>
            <a:lvl5pPr marL="921600" indent="-219600" algn="l" defTabSz="914400" rtl="0" eaLnBrk="1" latinLnBrk="0" hangingPunct="1">
              <a:spcBef>
                <a:spcPct val="20000"/>
              </a:spcBef>
              <a:buFont typeface="Arial" panose="020B0604020202020204" pitchFamily="34" charset="0"/>
              <a:buChar char="»"/>
              <a:tabLst/>
              <a:defRPr sz="2000" kern="1200" baseline="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 die </a:t>
            </a:r>
            <a:r>
              <a:rPr kumimoji="0" lang="de-DE"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Person </a:t>
            </a:r>
            <a:r>
              <a:rPr kumimoji="0" lang="de-D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im Sinne von: „übernehme Verantwortung, lebe deine Rolle und stelle deinem Team transparent Infos zu deinem Arbeitsprozess zur Verfügung“. </a:t>
            </a:r>
          </a:p>
          <a:p>
            <a:pPr marL="0" marR="0" lvl="0" indent="0" algn="l" defTabSz="914400" rtl="0" eaLnBrk="1" fontAlgn="auto" latinLnBrk="0" hangingPunct="1">
              <a:lnSpc>
                <a:spcPct val="100000"/>
              </a:lnSpc>
              <a:spcBef>
                <a:spcPct val="20000"/>
              </a:spcBef>
              <a:spcAft>
                <a:spcPts val="60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 das </a:t>
            </a:r>
            <a:r>
              <a:rPr kumimoji="0" lang="de-DE"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Team:</a:t>
            </a:r>
            <a:r>
              <a:rPr kumimoji="0" lang="de-D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strukturiert und transparent arbeiten – sich regelmäßig Feedback geben – die Zusammenarbeit reflektieren.</a:t>
            </a:r>
          </a:p>
          <a:p>
            <a:pPr marL="0" marR="0" lvl="0" indent="0" algn="l" defTabSz="914400" rtl="0" eaLnBrk="1" fontAlgn="auto" latinLnBrk="0" hangingPunct="1">
              <a:lnSpc>
                <a:spcPct val="100000"/>
              </a:lnSpc>
              <a:spcBef>
                <a:spcPct val="20000"/>
              </a:spcBef>
              <a:spcAft>
                <a:spcPts val="60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 die </a:t>
            </a:r>
            <a:r>
              <a:rPr kumimoji="0" lang="de-DE"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Organisation</a:t>
            </a:r>
            <a:r>
              <a:rPr kumimoji="0" lang="de-D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Rahmen und Orientierung geben für selbstorganisiert arbeitende Teams. </a:t>
            </a:r>
          </a:p>
          <a:p>
            <a:pPr marL="0" marR="0" lvl="0" indent="0" algn="l" defTabSz="914400" rtl="0" eaLnBrk="1" fontAlgn="auto" latinLnBrk="0" hangingPunct="1">
              <a:lnSpc>
                <a:spcPct val="100000"/>
              </a:lnSpc>
              <a:spcBef>
                <a:spcPct val="20000"/>
              </a:spcBef>
              <a:spcAft>
                <a:spcPts val="600"/>
              </a:spcAft>
              <a:buClrTx/>
              <a:buSzTx/>
              <a:buFontTx/>
              <a:buNone/>
              <a:tabLst/>
              <a:defRPr/>
            </a:pPr>
            <a:endParaRPr kumimoji="0" lang="de-D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DE" sz="2000" b="1" i="0" u="none" strike="noStrike" kern="1200" cap="none" spc="0" normalizeH="0" baseline="0" noProof="0" dirty="0">
                <a:ln>
                  <a:noFill/>
                </a:ln>
                <a:solidFill>
                  <a:srgbClr val="004994"/>
                </a:solidFill>
                <a:effectLst/>
                <a:uLnTx/>
                <a:uFillTx/>
                <a:latin typeface="Arial" panose="020B0604020202020204" pitchFamily="34" charset="0"/>
                <a:ea typeface="+mn-ea"/>
                <a:cs typeface="+mn-cs"/>
              </a:rPr>
              <a:t>Wichtig</a:t>
            </a:r>
            <a:r>
              <a:rPr kumimoji="0" lang="de-DE" sz="2000" b="0" i="0" u="none" strike="noStrike" kern="1200" cap="none" spc="0" normalizeH="0" baseline="0" noProof="0" dirty="0">
                <a:ln>
                  <a:noFill/>
                </a:ln>
                <a:solidFill>
                  <a:srgbClr val="004994"/>
                </a:solidFill>
                <a:effectLst/>
                <a:uLnTx/>
                <a:uFillTx/>
                <a:latin typeface="Arial" panose="020B0604020202020204" pitchFamily="34" charset="0"/>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de-DE"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„Agiles Arbeiten ist ‚Lernen von Agilem Arbeiten‘. Dafür braucht es Gelegenheit zum Erproben und Erfahren.“ (Zitat eines Experten). </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Tree>
    <p:extLst>
      <p:ext uri="{BB962C8B-B14F-4D97-AF65-F5344CB8AC3E}">
        <p14:creationId xmlns:p14="http://schemas.microsoft.com/office/powerpoint/2010/main" val="14064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EB196-18D9-4FFA-88AD-04EC903D9F42}"/>
              </a:ext>
            </a:extLst>
          </p:cNvPr>
          <p:cNvSpPr>
            <a:spLocks noGrp="1"/>
          </p:cNvSpPr>
          <p:nvPr>
            <p:ph type="title"/>
          </p:nvPr>
        </p:nvSpPr>
        <p:spPr>
          <a:xfrm>
            <a:off x="0" y="902149"/>
            <a:ext cx="9087324" cy="727100"/>
          </a:xfrm>
        </p:spPr>
        <p:txBody>
          <a:bodyPr/>
          <a:lstStyle/>
          <a:p>
            <a:r>
              <a:rPr lang="de-DE" sz="2000" dirty="0"/>
              <a:t>Was hat „agiles Arbeiten“ eigentlich mit „gesundem Arbeiten“ zu tun?</a:t>
            </a:r>
          </a:p>
        </p:txBody>
      </p:sp>
      <p:sp>
        <p:nvSpPr>
          <p:cNvPr id="4" name="Foliennummernplatzhalter 3">
            <a:extLst>
              <a:ext uri="{FF2B5EF4-FFF2-40B4-BE49-F238E27FC236}">
                <a16:creationId xmlns:a16="http://schemas.microsoft.com/office/drawing/2014/main" id="{610E8178-C4AC-4EDC-9316-9E9D6B20FF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74" name="Titel 1">
            <a:extLst>
              <a:ext uri="{FF2B5EF4-FFF2-40B4-BE49-F238E27FC236}">
                <a16:creationId xmlns:a16="http://schemas.microsoft.com/office/drawing/2014/main" id="{F2898EFC-44AF-46AA-AA82-51C7A8EFE8CE}"/>
              </a:ext>
            </a:extLst>
          </p:cNvPr>
          <p:cNvSpPr txBox="1">
            <a:spLocks/>
          </p:cNvSpPr>
          <p:nvPr/>
        </p:nvSpPr>
        <p:spPr>
          <a:xfrm>
            <a:off x="228600" y="836613"/>
            <a:ext cx="8591550" cy="915987"/>
          </a:xfrm>
          <a:prstGeom prst="rect">
            <a:avLst/>
          </a:prstGeom>
        </p:spPr>
        <p:txBody>
          <a:bodyPr vert="horz" lIns="0" tIns="0" rIns="0" bIns="0" rtlCol="0" anchor="t" anchorCtr="0">
            <a:noAutofit/>
          </a:bodyPr>
          <a:lstStyle>
            <a:lvl1pPr algn="ctr" defTabSz="914400" rtl="0" eaLnBrk="1" latinLnBrk="0" hangingPunct="1">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de-DE" sz="2800" b="1" i="0" u="none" strike="noStrike" kern="1200" cap="none" spc="0" normalizeH="0" baseline="0" noProof="0">
                <a:ln>
                  <a:noFill/>
                </a:ln>
                <a:solidFill>
                  <a:srgbClr val="000000">
                    <a:lumMod val="75000"/>
                  </a:srgbClr>
                </a:solidFill>
                <a:effectLst/>
                <a:uLnTx/>
                <a:uFillTx/>
                <a:latin typeface="Arial" panose="020B0604020202020204" pitchFamily="34" charset="0"/>
                <a:ea typeface="+mj-ea"/>
                <a:cs typeface="+mj-cs"/>
              </a:rPr>
            </a:br>
            <a:endParaRPr kumimoji="0" lang="de-DE" sz="28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endParaRPr>
          </a:p>
        </p:txBody>
      </p:sp>
      <p:pic>
        <p:nvPicPr>
          <p:cNvPr id="5" name="Grafik 4" descr="Ein Bild, das Text, Screenshot, Stadt enthält.&#10;&#10;Automatisch generierte Beschreibung">
            <a:extLst>
              <a:ext uri="{FF2B5EF4-FFF2-40B4-BE49-F238E27FC236}">
                <a16:creationId xmlns:a16="http://schemas.microsoft.com/office/drawing/2014/main" id="{CEE1914D-7B4F-4A9C-B163-AC5CE1DDF64B}"/>
              </a:ext>
            </a:extLst>
          </p:cNvPr>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2730730" y="1296929"/>
            <a:ext cx="3706659" cy="4949272"/>
          </a:xfrm>
          <a:prstGeom prst="rect">
            <a:avLst/>
          </a:prstGeom>
        </p:spPr>
      </p:pic>
    </p:spTree>
    <p:extLst>
      <p:ext uri="{BB962C8B-B14F-4D97-AF65-F5344CB8AC3E}">
        <p14:creationId xmlns:p14="http://schemas.microsoft.com/office/powerpoint/2010/main" val="270820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EB196-18D9-4FFA-88AD-04EC903D9F42}"/>
              </a:ext>
            </a:extLst>
          </p:cNvPr>
          <p:cNvSpPr>
            <a:spLocks noGrp="1"/>
          </p:cNvSpPr>
          <p:nvPr>
            <p:ph type="title"/>
          </p:nvPr>
        </p:nvSpPr>
        <p:spPr>
          <a:xfrm>
            <a:off x="835262" y="902149"/>
            <a:ext cx="7416800" cy="727100"/>
          </a:xfrm>
        </p:spPr>
        <p:txBody>
          <a:bodyPr/>
          <a:lstStyle/>
          <a:p>
            <a:r>
              <a:rPr lang="de-DE" dirty="0"/>
              <a:t>Was hat „agiles Arbeiten“ eigentlich mit „gesundem Arbeiten“ zu tun?</a:t>
            </a:r>
          </a:p>
        </p:txBody>
      </p:sp>
      <p:sp>
        <p:nvSpPr>
          <p:cNvPr id="4" name="Foliennummernplatzhalter 3">
            <a:extLst>
              <a:ext uri="{FF2B5EF4-FFF2-40B4-BE49-F238E27FC236}">
                <a16:creationId xmlns:a16="http://schemas.microsoft.com/office/drawing/2014/main" id="{610E8178-C4AC-4EDC-9316-9E9D6B20FF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sp>
        <p:nvSpPr>
          <p:cNvPr id="74" name="Titel 1">
            <a:extLst>
              <a:ext uri="{FF2B5EF4-FFF2-40B4-BE49-F238E27FC236}">
                <a16:creationId xmlns:a16="http://schemas.microsoft.com/office/drawing/2014/main" id="{F2898EFC-44AF-46AA-AA82-51C7A8EFE8CE}"/>
              </a:ext>
            </a:extLst>
          </p:cNvPr>
          <p:cNvSpPr txBox="1">
            <a:spLocks/>
          </p:cNvSpPr>
          <p:nvPr/>
        </p:nvSpPr>
        <p:spPr>
          <a:xfrm>
            <a:off x="228600" y="836613"/>
            <a:ext cx="8591550" cy="915987"/>
          </a:xfrm>
          <a:prstGeom prst="rect">
            <a:avLst/>
          </a:prstGeom>
        </p:spPr>
        <p:txBody>
          <a:bodyPr vert="horz" lIns="0" tIns="0" rIns="0" bIns="0" rtlCol="0" anchor="t" anchorCtr="0">
            <a:noAutofit/>
          </a:bodyPr>
          <a:lstStyle>
            <a:lvl1pPr algn="ctr" defTabSz="914400" rtl="0" eaLnBrk="1" latinLnBrk="0" hangingPunct="1">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de-DE" sz="2800" b="1" i="0" u="none" strike="noStrike" kern="1200" cap="none" spc="0" normalizeH="0" baseline="0" noProof="0">
                <a:ln>
                  <a:noFill/>
                </a:ln>
                <a:solidFill>
                  <a:srgbClr val="000000">
                    <a:lumMod val="75000"/>
                  </a:srgbClr>
                </a:solidFill>
                <a:effectLst/>
                <a:uLnTx/>
                <a:uFillTx/>
                <a:latin typeface="Arial" panose="020B0604020202020204" pitchFamily="34" charset="0"/>
                <a:ea typeface="+mj-ea"/>
                <a:cs typeface="+mj-cs"/>
              </a:rPr>
            </a:br>
            <a:endParaRPr kumimoji="0" lang="de-DE" sz="2800" b="1" i="0" u="none" strike="noStrike" kern="1200" cap="none" spc="0" normalizeH="0" baseline="0" noProof="0" dirty="0">
              <a:ln>
                <a:noFill/>
              </a:ln>
              <a:solidFill>
                <a:srgbClr val="004994"/>
              </a:solidFill>
              <a:effectLst/>
              <a:uLnTx/>
              <a:uFillTx/>
              <a:latin typeface="Arial" panose="020B0604020202020204" pitchFamily="34" charset="0"/>
              <a:ea typeface="+mj-ea"/>
              <a:cs typeface="+mj-cs"/>
            </a:endParaRPr>
          </a:p>
        </p:txBody>
      </p:sp>
      <p:sp>
        <p:nvSpPr>
          <p:cNvPr id="69" name="Titel 3">
            <a:extLst>
              <a:ext uri="{FF2B5EF4-FFF2-40B4-BE49-F238E27FC236}">
                <a16:creationId xmlns:a16="http://schemas.microsoft.com/office/drawing/2014/main" id="{D6452B49-AE9D-40CA-9EDA-7F92126D209A}"/>
              </a:ext>
            </a:extLst>
          </p:cNvPr>
          <p:cNvSpPr txBox="1">
            <a:spLocks/>
          </p:cNvSpPr>
          <p:nvPr/>
        </p:nvSpPr>
        <p:spPr>
          <a:xfrm>
            <a:off x="228600" y="1929788"/>
            <a:ext cx="8229600" cy="576064"/>
          </a:xfrm>
          <a:prstGeom prst="rect">
            <a:avLst/>
          </a:prstGeom>
        </p:spPr>
        <p:txBody>
          <a:bodyPr vert="horz" lIns="0" tIns="0" rIns="0" bIns="0" rtlCol="0" anchor="t" anchorCtr="0">
            <a:noAutofit/>
          </a:bodyPr>
          <a:lstStyle>
            <a:lvl1pPr algn="ctr" defTabSz="914400" rtl="0" eaLnBrk="1" latinLnBrk="0" hangingPunct="1">
              <a:spcBef>
                <a:spcPct val="0"/>
              </a:spcBef>
              <a:buNone/>
              <a:defRPr sz="2800" b="1" i="0" kern="1200" baseline="0">
                <a:solidFill>
                  <a:srgbClr val="004994"/>
                </a:solidFill>
                <a:latin typeface="Arial" panose="020B0604020202020204"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000" b="1" i="0" u="none" strike="noStrike" kern="1200" cap="none" spc="0" normalizeH="0" baseline="0" noProof="0" dirty="0">
                <a:ln>
                  <a:noFill/>
                </a:ln>
                <a:solidFill>
                  <a:srgbClr val="002E8A"/>
                </a:solidFill>
                <a:effectLst/>
                <a:uLnTx/>
                <a:uFillTx/>
                <a:latin typeface="Arial" panose="020B0604020202020204" pitchFamily="34" charset="0"/>
                <a:ea typeface="+mj-ea"/>
                <a:cs typeface="+mj-cs"/>
              </a:rPr>
              <a:t>Beispiel: Verantwortung und Autonomie</a:t>
            </a:r>
          </a:p>
        </p:txBody>
      </p:sp>
      <p:sp>
        <p:nvSpPr>
          <p:cNvPr id="70" name="Ellipse 69">
            <a:extLst>
              <a:ext uri="{FF2B5EF4-FFF2-40B4-BE49-F238E27FC236}">
                <a16:creationId xmlns:a16="http://schemas.microsoft.com/office/drawing/2014/main" id="{65D003FC-B059-40E8-B871-6D32F3FF42F7}"/>
              </a:ext>
            </a:extLst>
          </p:cNvPr>
          <p:cNvSpPr/>
          <p:nvPr/>
        </p:nvSpPr>
        <p:spPr>
          <a:xfrm>
            <a:off x="5322047" y="1856778"/>
            <a:ext cx="956925" cy="561261"/>
          </a:xfrm>
          <a:prstGeom prst="ellipse">
            <a:avLst/>
          </a:prstGeom>
          <a:solidFill>
            <a:srgbClr val="E7E6E6"/>
          </a:solidFill>
          <a:ln w="3175" cap="flat" cmpd="sng" algn="ctr">
            <a:solidFill>
              <a:sysClr val="windowText" lastClr="000000"/>
            </a:solidFill>
            <a:prstDash val="solid"/>
            <a:miter lim="800000"/>
          </a:ln>
          <a:effectLst/>
        </p:spPr>
        <p:txBody>
          <a:bodyPr wrap="none" tIns="36000" bIns="36000" rtlCol="0" anchor="ctr"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dirty="0">
                <a:ln>
                  <a:noFill/>
                </a:ln>
                <a:solidFill>
                  <a:prstClr val="black"/>
                </a:solidFill>
                <a:effectLst/>
                <a:uLnTx/>
                <a:uFillTx/>
                <a:latin typeface="Candara" panose="020E0502030303020204" pitchFamily="34" charset="0"/>
                <a:ea typeface="Nanum Pen" panose="03040600000000000000" pitchFamily="66" charset="-127"/>
                <a:cs typeface="+mn-cs"/>
              </a:rPr>
              <a:t> Verantwortung </a:t>
            </a:r>
            <a:br>
              <a:rPr kumimoji="0" lang="de-DE" sz="800" b="0" i="0" u="none" strike="noStrike" kern="0" cap="none" spc="0" normalizeH="0" baseline="0" noProof="0" dirty="0">
                <a:ln>
                  <a:noFill/>
                </a:ln>
                <a:solidFill>
                  <a:prstClr val="black"/>
                </a:solidFill>
                <a:effectLst/>
                <a:uLnTx/>
                <a:uFillTx/>
                <a:latin typeface="Candara" panose="020E0502030303020204" pitchFamily="34" charset="0"/>
                <a:ea typeface="Nanum Pen" panose="03040600000000000000" pitchFamily="66" charset="-127"/>
                <a:cs typeface="+mn-cs"/>
              </a:rPr>
            </a:br>
            <a:r>
              <a:rPr kumimoji="0" lang="de-DE" sz="800" b="0" i="0" u="none" strike="noStrike" kern="0" cap="none" spc="0" normalizeH="0" baseline="0" noProof="0" dirty="0">
                <a:ln>
                  <a:noFill/>
                </a:ln>
                <a:solidFill>
                  <a:prstClr val="black"/>
                </a:solidFill>
                <a:effectLst/>
                <a:uLnTx/>
                <a:uFillTx/>
                <a:latin typeface="Candara" panose="020E0502030303020204" pitchFamily="34" charset="0"/>
                <a:ea typeface="Nanum Pen" panose="03040600000000000000" pitchFamily="66" charset="-127"/>
                <a:cs typeface="+mn-cs"/>
              </a:rPr>
              <a:t>und</a:t>
            </a:r>
            <a:br>
              <a:rPr kumimoji="0" lang="de-DE" sz="800" b="0" i="0" u="none" strike="noStrike" kern="0" cap="none" spc="0" normalizeH="0" baseline="0" noProof="0" dirty="0">
                <a:ln>
                  <a:noFill/>
                </a:ln>
                <a:solidFill>
                  <a:prstClr val="black"/>
                </a:solidFill>
                <a:effectLst/>
                <a:uLnTx/>
                <a:uFillTx/>
                <a:latin typeface="Candara" panose="020E0502030303020204" pitchFamily="34" charset="0"/>
                <a:ea typeface="Nanum Pen" panose="03040600000000000000" pitchFamily="66" charset="-127"/>
                <a:cs typeface="+mn-cs"/>
              </a:rPr>
            </a:br>
            <a:r>
              <a:rPr kumimoji="0" lang="de-DE" sz="800" b="0" i="0" u="none" strike="noStrike" kern="0" cap="none" spc="0" normalizeH="0" baseline="0" noProof="0" dirty="0">
                <a:ln>
                  <a:noFill/>
                </a:ln>
                <a:solidFill>
                  <a:prstClr val="black"/>
                </a:solidFill>
                <a:effectLst/>
                <a:uLnTx/>
                <a:uFillTx/>
                <a:latin typeface="Candara" panose="020E0502030303020204" pitchFamily="34" charset="0"/>
                <a:ea typeface="Nanum Pen" panose="03040600000000000000" pitchFamily="66" charset="-127"/>
                <a:cs typeface="+mn-cs"/>
              </a:rPr>
              <a:t>Autonomie</a:t>
            </a:r>
          </a:p>
        </p:txBody>
      </p:sp>
      <p:grpSp>
        <p:nvGrpSpPr>
          <p:cNvPr id="71" name="Gruppieren 70">
            <a:extLst>
              <a:ext uri="{FF2B5EF4-FFF2-40B4-BE49-F238E27FC236}">
                <a16:creationId xmlns:a16="http://schemas.microsoft.com/office/drawing/2014/main" id="{683A62D2-9A34-40C5-8451-F2F2F0B43AE7}"/>
              </a:ext>
            </a:extLst>
          </p:cNvPr>
          <p:cNvGrpSpPr/>
          <p:nvPr/>
        </p:nvGrpSpPr>
        <p:grpSpPr>
          <a:xfrm>
            <a:off x="6806096" y="1937381"/>
            <a:ext cx="1913850" cy="365367"/>
            <a:chOff x="2778585" y="5109188"/>
            <a:chExt cx="1493044" cy="485967"/>
          </a:xfrm>
        </p:grpSpPr>
        <p:sp>
          <p:nvSpPr>
            <p:cNvPr id="72" name="Rechteck 71">
              <a:extLst>
                <a:ext uri="{FF2B5EF4-FFF2-40B4-BE49-F238E27FC236}">
                  <a16:creationId xmlns:a16="http://schemas.microsoft.com/office/drawing/2014/main" id="{F2C4961D-A920-4788-B42C-EDF646F14DDB}"/>
                </a:ext>
              </a:extLst>
            </p:cNvPr>
            <p:cNvSpPr/>
            <p:nvPr/>
          </p:nvSpPr>
          <p:spPr>
            <a:xfrm>
              <a:off x="2778585" y="5109188"/>
              <a:ext cx="1493044" cy="482081"/>
            </a:xfrm>
            <a:prstGeom prst="rect">
              <a:avLst/>
            </a:prstGeom>
            <a:gradFill>
              <a:gsLst>
                <a:gs pos="0">
                  <a:srgbClr val="FFD3D3"/>
                </a:gs>
                <a:gs pos="100000">
                  <a:srgbClr val="70AD47">
                    <a:lumMod val="20000"/>
                    <a:lumOff val="80000"/>
                  </a:srgbClr>
                </a:gs>
              </a:gsLst>
              <a:lin ang="16200000" scaled="0"/>
            </a:gradFill>
            <a:ln w="28575" cap="flat" cmpd="sng" algn="ctr">
              <a:noFill/>
              <a:prstDash val="solid"/>
              <a:miter lim="800000"/>
            </a:ln>
            <a:effectLst/>
          </p:spPr>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900" b="0" i="0" u="none" strike="noStrike" kern="0" cap="none" spc="0" normalizeH="0" baseline="0" noProof="0" dirty="0">
                <a:ln>
                  <a:noFill/>
                </a:ln>
                <a:solidFill>
                  <a:srgbClr val="70AD47">
                    <a:lumMod val="50000"/>
                  </a:srgbClr>
                </a:solidFill>
                <a:effectLst/>
                <a:uLnTx/>
                <a:uFillTx/>
                <a:latin typeface="Candara" panose="020E0502030303020204" pitchFamily="34" charset="0"/>
                <a:ea typeface="Nanum Pen" panose="03040600000000000000" pitchFamily="66" charset="-127"/>
                <a:cs typeface="+mn-cs"/>
              </a:endParaRPr>
            </a:p>
          </p:txBody>
        </p:sp>
        <p:grpSp>
          <p:nvGrpSpPr>
            <p:cNvPr id="73" name="Gruppieren 72">
              <a:extLst>
                <a:ext uri="{FF2B5EF4-FFF2-40B4-BE49-F238E27FC236}">
                  <a16:creationId xmlns:a16="http://schemas.microsoft.com/office/drawing/2014/main" id="{1CC18FF0-EAC2-4AE3-A406-F65F84BBE1CE}"/>
                </a:ext>
              </a:extLst>
            </p:cNvPr>
            <p:cNvGrpSpPr/>
            <p:nvPr/>
          </p:nvGrpSpPr>
          <p:grpSpPr>
            <a:xfrm>
              <a:off x="2778585" y="5120384"/>
              <a:ext cx="1493044" cy="474771"/>
              <a:chOff x="2778585" y="5120384"/>
              <a:chExt cx="1493044" cy="474771"/>
            </a:xfrm>
          </p:grpSpPr>
          <p:sp>
            <p:nvSpPr>
              <p:cNvPr id="75" name="Rechteck 74">
                <a:extLst>
                  <a:ext uri="{FF2B5EF4-FFF2-40B4-BE49-F238E27FC236}">
                    <a16:creationId xmlns:a16="http://schemas.microsoft.com/office/drawing/2014/main" id="{10C5943D-9CDE-45A0-AA37-3C609B7D2BF9}"/>
                  </a:ext>
                </a:extLst>
              </p:cNvPr>
              <p:cNvSpPr/>
              <p:nvPr/>
            </p:nvSpPr>
            <p:spPr>
              <a:xfrm>
                <a:off x="2778585" y="5120384"/>
                <a:ext cx="1493044" cy="244928"/>
              </a:xfrm>
              <a:prstGeom prst="rect">
                <a:avLst/>
              </a:prstGeom>
              <a:noFill/>
              <a:ln w="28575" cap="flat" cmpd="sng" algn="ctr">
                <a:noFill/>
                <a:prstDash val="solid"/>
                <a:miter lim="800000"/>
              </a:ln>
              <a:effectLst/>
            </p:spPr>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70AD47">
                        <a:lumMod val="50000"/>
                      </a:srgbClr>
                    </a:solidFill>
                    <a:effectLst/>
                    <a:uLnTx/>
                    <a:uFillTx/>
                    <a:latin typeface="Candara" panose="020E0502030303020204" pitchFamily="34" charset="0"/>
                    <a:ea typeface="Nanum Pen" panose="03040600000000000000" pitchFamily="66" charset="-127"/>
                    <a:cs typeface="+mn-cs"/>
                  </a:rPr>
                  <a:t>Lernmöglichkeiten</a:t>
                </a:r>
              </a:p>
            </p:txBody>
          </p:sp>
          <p:sp>
            <p:nvSpPr>
              <p:cNvPr id="76" name="Rechteck 75">
                <a:extLst>
                  <a:ext uri="{FF2B5EF4-FFF2-40B4-BE49-F238E27FC236}">
                    <a16:creationId xmlns:a16="http://schemas.microsoft.com/office/drawing/2014/main" id="{3791ECDE-846B-47A4-95E6-2961E6B91EF4}"/>
                  </a:ext>
                </a:extLst>
              </p:cNvPr>
              <p:cNvSpPr/>
              <p:nvPr/>
            </p:nvSpPr>
            <p:spPr>
              <a:xfrm>
                <a:off x="2778585" y="5350227"/>
                <a:ext cx="1493044" cy="244928"/>
              </a:xfrm>
              <a:prstGeom prst="rect">
                <a:avLst/>
              </a:prstGeom>
              <a:noFill/>
              <a:ln w="28575" cap="flat" cmpd="sng" algn="ctr">
                <a:noFill/>
                <a:prstDash val="solid"/>
                <a:miter lim="800000"/>
              </a:ln>
              <a:effectLst/>
            </p:spPr>
            <p:txBody>
              <a:bodyPr rtlCol="0" anchor="b"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900" b="0" i="0" u="none" strike="noStrike" kern="0" cap="none" spc="0" normalizeH="0" baseline="0" noProof="0" dirty="0">
                    <a:ln>
                      <a:noFill/>
                    </a:ln>
                    <a:solidFill>
                      <a:srgbClr val="7A0000"/>
                    </a:solidFill>
                    <a:effectLst/>
                    <a:uLnTx/>
                    <a:uFillTx/>
                    <a:latin typeface="Candara" panose="020E0502030303020204" pitchFamily="34" charset="0"/>
                    <a:ea typeface="Nanum Pen" panose="03040600000000000000" pitchFamily="66" charset="-127"/>
                    <a:cs typeface="+mn-cs"/>
                  </a:rPr>
                  <a:t>Überlastungssituationen</a:t>
                </a:r>
              </a:p>
            </p:txBody>
          </p:sp>
        </p:grpSp>
      </p:grpSp>
      <p:cxnSp>
        <p:nvCxnSpPr>
          <p:cNvPr id="77" name="Gerade Verbindung mit Pfeil 76">
            <a:extLst>
              <a:ext uri="{FF2B5EF4-FFF2-40B4-BE49-F238E27FC236}">
                <a16:creationId xmlns:a16="http://schemas.microsoft.com/office/drawing/2014/main" id="{539CE4B0-3F20-4C16-80BD-8ADD608BCC82}"/>
              </a:ext>
            </a:extLst>
          </p:cNvPr>
          <p:cNvCxnSpPr>
            <a:cxnSpLocks/>
            <a:stCxn id="70" idx="6"/>
          </p:cNvCxnSpPr>
          <p:nvPr/>
        </p:nvCxnSpPr>
        <p:spPr>
          <a:xfrm>
            <a:off x="6278972" y="2137409"/>
            <a:ext cx="555243" cy="0"/>
          </a:xfrm>
          <a:prstGeom prst="straightConnector1">
            <a:avLst/>
          </a:prstGeom>
          <a:noFill/>
          <a:ln w="6350" cap="flat" cmpd="sng" algn="ctr">
            <a:solidFill>
              <a:sysClr val="window" lastClr="FFFFFF">
                <a:lumMod val="50000"/>
              </a:sysClr>
            </a:solidFill>
            <a:prstDash val="dash"/>
            <a:miter lim="800000"/>
            <a:tailEnd type="triangle"/>
          </a:ln>
          <a:effectLst/>
        </p:spPr>
      </p:cxnSp>
      <p:sp>
        <p:nvSpPr>
          <p:cNvPr id="78" name="Inhaltsplatzhalter 2">
            <a:extLst>
              <a:ext uri="{FF2B5EF4-FFF2-40B4-BE49-F238E27FC236}">
                <a16:creationId xmlns:a16="http://schemas.microsoft.com/office/drawing/2014/main" id="{9D674420-54CD-4887-B926-50345DE8CE56}"/>
              </a:ext>
            </a:extLst>
          </p:cNvPr>
          <p:cNvSpPr txBox="1">
            <a:spLocks/>
          </p:cNvSpPr>
          <p:nvPr/>
        </p:nvSpPr>
        <p:spPr>
          <a:xfrm>
            <a:off x="643674" y="2705880"/>
            <a:ext cx="8076272" cy="3214861"/>
          </a:xfrm>
          <a:prstGeom prst="rect">
            <a:avLst/>
          </a:prstGeom>
        </p:spPr>
        <p:txBody>
          <a:bodyPr vert="horz" lIns="0" tIns="0" rIns="0" bIns="0" rtlCol="0">
            <a:noAutofit/>
          </a:bodyPr>
          <a:lstStyle>
            <a:lvl1pPr marL="0" indent="0" algn="l" defTabSz="914400" rtl="0" eaLnBrk="1" latinLnBrk="0" hangingPunct="1">
              <a:spcBef>
                <a:spcPct val="20000"/>
              </a:spcBef>
              <a:buFontTx/>
              <a:buNone/>
              <a:defRPr sz="2000" kern="1200" baseline="0">
                <a:solidFill>
                  <a:schemeClr val="tx1"/>
                </a:solidFill>
                <a:latin typeface="Arial" panose="020B0604020202020204" pitchFamily="34" charset="0"/>
                <a:ea typeface="+mn-ea"/>
                <a:cs typeface="+mn-cs"/>
              </a:defRPr>
            </a:lvl1pPr>
            <a:lvl2pPr marL="285750" indent="-285750" algn="l" defTabSz="914400" rtl="0" eaLnBrk="1" latinLnBrk="0" hangingPunct="1">
              <a:spcBef>
                <a:spcPct val="20000"/>
              </a:spcBef>
              <a:buClr>
                <a:schemeClr val="accent1"/>
              </a:buClr>
              <a:buFont typeface="Symbol" panose="05050102010706020507" pitchFamily="18" charset="2"/>
              <a:buChar char="-"/>
              <a:tabLst/>
              <a:defRPr sz="2800" kern="1200">
                <a:solidFill>
                  <a:schemeClr val="tx1"/>
                </a:solidFill>
                <a:latin typeface="+mj-lt"/>
                <a:ea typeface="+mn-ea"/>
                <a:cs typeface="+mn-cs"/>
              </a:defRPr>
            </a:lvl2pPr>
            <a:lvl3pPr marL="579438" indent="-269875" algn="l" defTabSz="914400" rtl="0" eaLnBrk="1" latinLnBrk="0" hangingPunct="1">
              <a:spcBef>
                <a:spcPct val="20000"/>
              </a:spcBef>
              <a:buFont typeface="Symbol" panose="05050102010706020507" pitchFamily="18" charset="2"/>
              <a:buChar char="-"/>
              <a:tabLst/>
              <a:defRPr sz="2800" kern="1200">
                <a:solidFill>
                  <a:schemeClr val="tx1"/>
                </a:solidFill>
                <a:latin typeface="+mj-lt"/>
                <a:ea typeface="+mn-ea"/>
                <a:cs typeface="+mn-cs"/>
              </a:defRPr>
            </a:lvl3pPr>
            <a:lvl4pPr marL="691200" indent="-220663" algn="l" defTabSz="914400" rtl="0" eaLnBrk="1" latinLnBrk="0" hangingPunct="1">
              <a:spcBef>
                <a:spcPct val="20000"/>
              </a:spcBef>
              <a:buFont typeface="Arial" panose="020B0604020202020204" pitchFamily="34" charset="0"/>
              <a:buChar char="–"/>
              <a:tabLst/>
              <a:defRPr sz="2000" kern="1200" baseline="0">
                <a:solidFill>
                  <a:schemeClr val="tx1"/>
                </a:solidFill>
                <a:latin typeface="+mj-lt"/>
                <a:ea typeface="+mn-ea"/>
                <a:cs typeface="+mn-cs"/>
              </a:defRPr>
            </a:lvl4pPr>
            <a:lvl5pPr marL="921600" indent="-219600" algn="l" defTabSz="914400" rtl="0" eaLnBrk="1" latinLnBrk="0" hangingPunct="1">
              <a:spcBef>
                <a:spcPct val="20000"/>
              </a:spcBef>
              <a:buFont typeface="Arial" panose="020B0604020202020204" pitchFamily="34" charset="0"/>
              <a:buChar char="»"/>
              <a:tabLst/>
              <a:defRPr sz="2000" kern="1200" baseline="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Autonomie bietet </a:t>
            </a:r>
            <a:r>
              <a:rPr kumimoji="0" lang="de-DE" sz="1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Lernmöglichkeiten</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sym typeface="Wingdings" panose="05000000000000000000" pitchFamily="2" charset="2"/>
              </a:rPr>
              <a:t>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Chancen für mehr </a:t>
            </a:r>
            <a:r>
              <a:rPr kumimoji="0" lang="de-DE" sz="18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Selbstwirksamkeitserleben</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Prinzip „fail fast“: Teams entscheiden eigenständig, wie mit einer Aufgabe weiter zu verfahren ist</a:t>
            </a:r>
          </a:p>
          <a:p>
            <a:pPr marL="342900" marR="0" lvl="0" indent="-3429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Gefahr </a:t>
            </a:r>
            <a:r>
              <a:rPr kumimoji="0" lang="de-DE"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interessierter Selbstgefährdung </a:t>
            </a:r>
            <a:r>
              <a:rPr kumimoji="0" lang="de-D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durch </a:t>
            </a:r>
          </a:p>
          <a:p>
            <a:pPr marL="62865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Überschätzung eigener Leistungsfähigkeit </a:t>
            </a:r>
          </a:p>
          <a:p>
            <a:pPr marL="62865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fehlende Möglichkeit zum gemeinsamen Lernen und Anpassen</a:t>
            </a:r>
          </a:p>
          <a:p>
            <a:pPr marL="62865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Von außen vorgegebene Leistungsziele</a:t>
            </a:r>
          </a:p>
          <a:p>
            <a:pPr marL="62865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Missverstandenes agiles Mindset (im Sinne von „agil = schnell“)</a:t>
            </a:r>
          </a:p>
        </p:txBody>
      </p:sp>
    </p:spTree>
    <p:extLst>
      <p:ext uri="{BB962C8B-B14F-4D97-AF65-F5344CB8AC3E}">
        <p14:creationId xmlns:p14="http://schemas.microsoft.com/office/powerpoint/2010/main" val="200460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117724"/>
            <a:ext cx="7416800" cy="727100"/>
          </a:xfrm>
        </p:spPr>
        <p:txBody>
          <a:bodyPr/>
          <a:lstStyle/>
          <a:p>
            <a:pPr algn="l"/>
            <a:r>
              <a:rPr lang="de-DE" sz="2400" dirty="0"/>
              <a:t>Agiles Arbeiten mit </a:t>
            </a:r>
            <a:r>
              <a:rPr lang="de-DE" sz="2400" dirty="0" err="1"/>
              <a:t>Benefit</a:t>
            </a:r>
            <a:r>
              <a:rPr lang="de-DE" sz="2400" dirty="0"/>
              <a:t> </a:t>
            </a:r>
            <a:br>
              <a:rPr lang="de-DE" sz="2400" dirty="0"/>
            </a:br>
            <a:r>
              <a:rPr lang="de-DE" sz="2400" dirty="0"/>
              <a:t>für die Gesundheit </a:t>
            </a:r>
            <a:br>
              <a:rPr lang="de-DE" sz="2400" dirty="0"/>
            </a:br>
            <a:r>
              <a:rPr lang="de-DE" sz="2000" dirty="0"/>
              <a:t>Worauf es ankommt  - und </a:t>
            </a:r>
            <a:br>
              <a:rPr lang="de-DE" sz="2000" dirty="0"/>
            </a:br>
            <a:r>
              <a:rPr lang="de-DE" sz="2000" dirty="0"/>
              <a:t>wo in der Praxis </a:t>
            </a:r>
            <a:br>
              <a:rPr lang="de-DE" sz="2000" dirty="0"/>
            </a:br>
            <a:r>
              <a:rPr lang="de-DE" sz="2000" dirty="0"/>
              <a:t>besondere Belastungen </a:t>
            </a:r>
            <a:br>
              <a:rPr lang="de-DE" sz="2000" dirty="0"/>
            </a:br>
            <a:r>
              <a:rPr lang="de-DE" sz="2000" dirty="0"/>
              <a:t>entstehen: </a:t>
            </a:r>
            <a:br>
              <a:rPr lang="de-DE" sz="2000" dirty="0"/>
            </a:br>
            <a:r>
              <a:rPr lang="de-DE" sz="2000" dirty="0"/>
              <a:t>3 Handlungsfelder</a:t>
            </a:r>
            <a:br>
              <a:rPr lang="de-DE" sz="2000" dirty="0"/>
            </a:br>
            <a:endParaRPr lang="de-DE" sz="2000"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grpSp>
        <p:nvGrpSpPr>
          <p:cNvPr id="8" name="Gruppieren 7"/>
          <p:cNvGrpSpPr/>
          <p:nvPr/>
        </p:nvGrpSpPr>
        <p:grpSpPr>
          <a:xfrm>
            <a:off x="5341350" y="2852936"/>
            <a:ext cx="3623138" cy="3721678"/>
            <a:chOff x="4909303" y="3208478"/>
            <a:chExt cx="3335105" cy="3335105"/>
          </a:xfrm>
        </p:grpSpPr>
        <p:sp>
          <p:nvSpPr>
            <p:cNvPr id="17" name="Freihandform 16"/>
            <p:cNvSpPr/>
            <p:nvPr/>
          </p:nvSpPr>
          <p:spPr>
            <a:xfrm>
              <a:off x="5126461" y="3670842"/>
              <a:ext cx="2605550" cy="2605550"/>
            </a:xfrm>
            <a:custGeom>
              <a:avLst/>
              <a:gdLst>
                <a:gd name="connsiteX0" fmla="*/ 2136464 w 3009934"/>
                <a:gd name="connsiteY0" fmla="*/ 479899 h 3009934"/>
                <a:gd name="connsiteX1" fmla="*/ 2370589 w 3009934"/>
                <a:gd name="connsiteY1" fmla="*/ 283435 h 3009934"/>
                <a:gd name="connsiteX2" fmla="*/ 2557628 w 3009934"/>
                <a:gd name="connsiteY2" fmla="*/ 440379 h 3009934"/>
                <a:gd name="connsiteX3" fmla="*/ 2404803 w 3009934"/>
                <a:gd name="connsiteY3" fmla="*/ 705063 h 3009934"/>
                <a:gd name="connsiteX4" fmla="*/ 2647622 w 3009934"/>
                <a:gd name="connsiteY4" fmla="*/ 1125638 h 3009934"/>
                <a:gd name="connsiteX5" fmla="*/ 2953258 w 3009934"/>
                <a:gd name="connsiteY5" fmla="*/ 1125630 h 3009934"/>
                <a:gd name="connsiteX6" fmla="*/ 2995656 w 3009934"/>
                <a:gd name="connsiteY6" fmla="*/ 1366082 h 3009934"/>
                <a:gd name="connsiteX7" fmla="*/ 2708450 w 3009934"/>
                <a:gd name="connsiteY7" fmla="*/ 1470608 h 3009934"/>
                <a:gd name="connsiteX8" fmla="*/ 2624120 w 3009934"/>
                <a:gd name="connsiteY8" fmla="*/ 1948869 h 3009934"/>
                <a:gd name="connsiteX9" fmla="*/ 2858255 w 3009934"/>
                <a:gd name="connsiteY9" fmla="*/ 2145321 h 3009934"/>
                <a:gd name="connsiteX10" fmla="*/ 2736174 w 3009934"/>
                <a:gd name="connsiteY10" fmla="*/ 2356772 h 3009934"/>
                <a:gd name="connsiteX11" fmla="*/ 2448974 w 3009934"/>
                <a:gd name="connsiteY11" fmla="*/ 2252231 h 3009934"/>
                <a:gd name="connsiteX12" fmla="*/ 2076953 w 3009934"/>
                <a:gd name="connsiteY12" fmla="*/ 2564394 h 3009934"/>
                <a:gd name="connsiteX13" fmla="*/ 2130034 w 3009934"/>
                <a:gd name="connsiteY13" fmla="*/ 2865384 h 3009934"/>
                <a:gd name="connsiteX14" fmla="*/ 1900597 w 3009934"/>
                <a:gd name="connsiteY14" fmla="*/ 2948892 h 3009934"/>
                <a:gd name="connsiteX15" fmla="*/ 1747786 w 3009934"/>
                <a:gd name="connsiteY15" fmla="*/ 2684200 h 3009934"/>
                <a:gd name="connsiteX16" fmla="*/ 1262147 w 3009934"/>
                <a:gd name="connsiteY16" fmla="*/ 2684200 h 3009934"/>
                <a:gd name="connsiteX17" fmla="*/ 1109337 w 3009934"/>
                <a:gd name="connsiteY17" fmla="*/ 2948892 h 3009934"/>
                <a:gd name="connsiteX18" fmla="*/ 879900 w 3009934"/>
                <a:gd name="connsiteY18" fmla="*/ 2865384 h 3009934"/>
                <a:gd name="connsiteX19" fmla="*/ 932981 w 3009934"/>
                <a:gd name="connsiteY19" fmla="*/ 2564393 h 3009934"/>
                <a:gd name="connsiteX20" fmla="*/ 560960 w 3009934"/>
                <a:gd name="connsiteY20" fmla="*/ 2252231 h 3009934"/>
                <a:gd name="connsiteX21" fmla="*/ 273760 w 3009934"/>
                <a:gd name="connsiteY21" fmla="*/ 2356772 h 3009934"/>
                <a:gd name="connsiteX22" fmla="*/ 151679 w 3009934"/>
                <a:gd name="connsiteY22" fmla="*/ 2145321 h 3009934"/>
                <a:gd name="connsiteX23" fmla="*/ 385814 w 3009934"/>
                <a:gd name="connsiteY23" fmla="*/ 1948869 h 3009934"/>
                <a:gd name="connsiteX24" fmla="*/ 301484 w 3009934"/>
                <a:gd name="connsiteY24" fmla="*/ 1470608 h 3009934"/>
                <a:gd name="connsiteX25" fmla="*/ 14278 w 3009934"/>
                <a:gd name="connsiteY25" fmla="*/ 1366082 h 3009934"/>
                <a:gd name="connsiteX26" fmla="*/ 56676 w 3009934"/>
                <a:gd name="connsiteY26" fmla="*/ 1125630 h 3009934"/>
                <a:gd name="connsiteX27" fmla="*/ 362311 w 3009934"/>
                <a:gd name="connsiteY27" fmla="*/ 1125638 h 3009934"/>
                <a:gd name="connsiteX28" fmla="*/ 605130 w 3009934"/>
                <a:gd name="connsiteY28" fmla="*/ 705063 h 3009934"/>
                <a:gd name="connsiteX29" fmla="*/ 452306 w 3009934"/>
                <a:gd name="connsiteY29" fmla="*/ 440379 h 3009934"/>
                <a:gd name="connsiteX30" fmla="*/ 639345 w 3009934"/>
                <a:gd name="connsiteY30" fmla="*/ 283435 h 3009934"/>
                <a:gd name="connsiteX31" fmla="*/ 873470 w 3009934"/>
                <a:gd name="connsiteY31" fmla="*/ 479899 h 3009934"/>
                <a:gd name="connsiteX32" fmla="*/ 1329821 w 3009934"/>
                <a:gd name="connsiteY32" fmla="*/ 313801 h 3009934"/>
                <a:gd name="connsiteX33" fmla="*/ 1382886 w 3009934"/>
                <a:gd name="connsiteY33" fmla="*/ 12808 h 3009934"/>
                <a:gd name="connsiteX34" fmla="*/ 1627048 w 3009934"/>
                <a:gd name="connsiteY34" fmla="*/ 12808 h 3009934"/>
                <a:gd name="connsiteX35" fmla="*/ 1680113 w 3009934"/>
                <a:gd name="connsiteY35" fmla="*/ 313801 h 3009934"/>
                <a:gd name="connsiteX36" fmla="*/ 2136464 w 3009934"/>
                <a:gd name="connsiteY36" fmla="*/ 479899 h 30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009934" h="3009934">
                  <a:moveTo>
                    <a:pt x="2136464" y="479899"/>
                  </a:moveTo>
                  <a:lnTo>
                    <a:pt x="2370589" y="283435"/>
                  </a:lnTo>
                  <a:lnTo>
                    <a:pt x="2557628" y="440379"/>
                  </a:lnTo>
                  <a:lnTo>
                    <a:pt x="2404803" y="705063"/>
                  </a:lnTo>
                  <a:cubicBezTo>
                    <a:pt x="2513470" y="827306"/>
                    <a:pt x="2596090" y="970408"/>
                    <a:pt x="2647622" y="1125638"/>
                  </a:cubicBezTo>
                  <a:lnTo>
                    <a:pt x="2953258" y="1125630"/>
                  </a:lnTo>
                  <a:lnTo>
                    <a:pt x="2995656" y="1366082"/>
                  </a:lnTo>
                  <a:lnTo>
                    <a:pt x="2708450" y="1470608"/>
                  </a:lnTo>
                  <a:cubicBezTo>
                    <a:pt x="2713118" y="1634101"/>
                    <a:pt x="2684424" y="1796832"/>
                    <a:pt x="2624120" y="1948869"/>
                  </a:cubicBezTo>
                  <a:lnTo>
                    <a:pt x="2858255" y="2145321"/>
                  </a:lnTo>
                  <a:lnTo>
                    <a:pt x="2736174" y="2356772"/>
                  </a:lnTo>
                  <a:lnTo>
                    <a:pt x="2448974" y="2252231"/>
                  </a:lnTo>
                  <a:cubicBezTo>
                    <a:pt x="2347458" y="2380475"/>
                    <a:pt x="2220877" y="2486689"/>
                    <a:pt x="2076953" y="2564394"/>
                  </a:cubicBezTo>
                  <a:lnTo>
                    <a:pt x="2130034" y="2865384"/>
                  </a:lnTo>
                  <a:lnTo>
                    <a:pt x="1900597" y="2948892"/>
                  </a:lnTo>
                  <a:lnTo>
                    <a:pt x="1747786" y="2684200"/>
                  </a:lnTo>
                  <a:cubicBezTo>
                    <a:pt x="1587587" y="2717187"/>
                    <a:pt x="1422346" y="2717187"/>
                    <a:pt x="1262147" y="2684200"/>
                  </a:cubicBezTo>
                  <a:lnTo>
                    <a:pt x="1109337" y="2948892"/>
                  </a:lnTo>
                  <a:lnTo>
                    <a:pt x="879900" y="2865384"/>
                  </a:lnTo>
                  <a:lnTo>
                    <a:pt x="932981" y="2564393"/>
                  </a:lnTo>
                  <a:cubicBezTo>
                    <a:pt x="789058" y="2486689"/>
                    <a:pt x="662476" y="2380474"/>
                    <a:pt x="560960" y="2252231"/>
                  </a:cubicBezTo>
                  <a:lnTo>
                    <a:pt x="273760" y="2356772"/>
                  </a:lnTo>
                  <a:lnTo>
                    <a:pt x="151679" y="2145321"/>
                  </a:lnTo>
                  <a:lnTo>
                    <a:pt x="385814" y="1948869"/>
                  </a:lnTo>
                  <a:cubicBezTo>
                    <a:pt x="325510" y="1796832"/>
                    <a:pt x="296816" y="1634102"/>
                    <a:pt x="301484" y="1470608"/>
                  </a:cubicBezTo>
                  <a:lnTo>
                    <a:pt x="14278" y="1366082"/>
                  </a:lnTo>
                  <a:lnTo>
                    <a:pt x="56676" y="1125630"/>
                  </a:lnTo>
                  <a:lnTo>
                    <a:pt x="362311" y="1125638"/>
                  </a:lnTo>
                  <a:cubicBezTo>
                    <a:pt x="413843" y="970408"/>
                    <a:pt x="496463" y="827306"/>
                    <a:pt x="605130" y="705063"/>
                  </a:cubicBezTo>
                  <a:lnTo>
                    <a:pt x="452306" y="440379"/>
                  </a:lnTo>
                  <a:lnTo>
                    <a:pt x="639345" y="283435"/>
                  </a:lnTo>
                  <a:lnTo>
                    <a:pt x="873470" y="479899"/>
                  </a:lnTo>
                  <a:cubicBezTo>
                    <a:pt x="1012726" y="394110"/>
                    <a:pt x="1168001" y="337594"/>
                    <a:pt x="1329821" y="313801"/>
                  </a:cubicBezTo>
                  <a:lnTo>
                    <a:pt x="1382886" y="12808"/>
                  </a:lnTo>
                  <a:lnTo>
                    <a:pt x="1627048" y="12808"/>
                  </a:lnTo>
                  <a:lnTo>
                    <a:pt x="1680113" y="313801"/>
                  </a:lnTo>
                  <a:cubicBezTo>
                    <a:pt x="1841933" y="337595"/>
                    <a:pt x="1997208" y="394110"/>
                    <a:pt x="2136464" y="479899"/>
                  </a:cubicBezTo>
                  <a:close/>
                </a:path>
              </a:pathLst>
            </a:custGeom>
            <a:gradFill rotWithShape="1">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625451" tIns="725383" rIns="625451" bIns="778023" numCol="1" spcCol="1270" anchor="ctr" anchorCtr="0">
              <a:noAutofit/>
            </a:bodyPr>
            <a:lstStyle/>
            <a:p>
              <a:pPr marL="0" marR="0" lvl="0" indent="0" algn="ctr" defTabSz="711200" rtl="0" eaLnBrk="1" fontAlgn="auto" latinLnBrk="0" hangingPunct="1">
                <a:lnSpc>
                  <a:spcPct val="90000"/>
                </a:lnSpc>
                <a:spcBef>
                  <a:spcPts val="1800"/>
                </a:spcBef>
                <a:spcAft>
                  <a:spcPts val="0"/>
                </a:spcAft>
                <a:buClrTx/>
                <a:buSzTx/>
                <a:buFontTx/>
                <a:buNone/>
                <a:tabLst/>
                <a:defRPr/>
              </a:pPr>
              <a:r>
                <a:rPr kumimoji="0" lang="de-DE" sz="1800" b="1" i="0" u="none" strike="noStrike" kern="0" cap="none" spc="0" normalizeH="0" baseline="0" noProof="0" dirty="0">
                  <a:ln>
                    <a:noFill/>
                  </a:ln>
                  <a:solidFill>
                    <a:prstClr val="white"/>
                  </a:solidFill>
                  <a:effectLst/>
                  <a:uLnTx/>
                  <a:uFillTx/>
                  <a:latin typeface="Calibri"/>
                  <a:ea typeface="+mn-ea"/>
                  <a:cs typeface="+mn-cs"/>
                </a:rPr>
                <a:t>Arbeitspensum </a:t>
              </a:r>
              <a:br>
                <a:rPr kumimoji="0" lang="de-DE" sz="1800" b="1" i="0" u="none" strike="noStrike" kern="0" cap="none" spc="0" normalizeH="0" baseline="0" noProof="0" dirty="0">
                  <a:ln>
                    <a:noFill/>
                  </a:ln>
                  <a:solidFill>
                    <a:prstClr val="white"/>
                  </a:solidFill>
                  <a:effectLst/>
                  <a:uLnTx/>
                  <a:uFillTx/>
                  <a:latin typeface="Calibri"/>
                  <a:ea typeface="+mn-ea"/>
                  <a:cs typeface="+mn-cs"/>
                </a:rPr>
              </a:br>
              <a:r>
                <a:rPr kumimoji="0" lang="de-DE" sz="1800" b="1" i="0" u="none" strike="noStrike" kern="0" cap="none" spc="0" normalizeH="0" baseline="0" noProof="0" dirty="0">
                  <a:ln>
                    <a:noFill/>
                  </a:ln>
                  <a:solidFill>
                    <a:prstClr val="white"/>
                  </a:solidFill>
                  <a:effectLst/>
                  <a:uLnTx/>
                  <a:uFillTx/>
                  <a:latin typeface="Calibri"/>
                  <a:ea typeface="+mn-ea"/>
                  <a:cs typeface="+mn-cs"/>
                </a:rPr>
                <a:t>und </a:t>
              </a:r>
              <a:br>
                <a:rPr kumimoji="0" lang="de-DE" sz="1800" b="1" i="0" u="none" strike="noStrike" kern="0" cap="none" spc="0" normalizeH="0" baseline="0" noProof="0" dirty="0">
                  <a:ln>
                    <a:noFill/>
                  </a:ln>
                  <a:solidFill>
                    <a:prstClr val="white"/>
                  </a:solidFill>
                  <a:effectLst/>
                  <a:uLnTx/>
                  <a:uFillTx/>
                  <a:latin typeface="Calibri"/>
                  <a:ea typeface="+mn-ea"/>
                  <a:cs typeface="+mn-cs"/>
                </a:rPr>
              </a:br>
              <a:r>
                <a:rPr kumimoji="0" lang="de-DE" sz="1800" b="1" i="0" u="none" strike="noStrike" kern="0" cap="none" spc="0" normalizeH="0" baseline="0" noProof="0" dirty="0">
                  <a:ln>
                    <a:noFill/>
                  </a:ln>
                  <a:solidFill>
                    <a:prstClr val="white"/>
                  </a:solidFill>
                  <a:effectLst/>
                  <a:uLnTx/>
                  <a:uFillTx/>
                  <a:latin typeface="Calibri"/>
                  <a:ea typeface="+mn-ea"/>
                  <a:cs typeface="+mn-cs"/>
                </a:rPr>
                <a:t>Kapazitäten </a:t>
              </a:r>
              <a:br>
                <a:rPr kumimoji="0" lang="de-DE" sz="1800" b="1" i="0" u="none" strike="noStrike" kern="0" cap="none" spc="0" normalizeH="0" baseline="0" noProof="0" dirty="0">
                  <a:ln>
                    <a:noFill/>
                  </a:ln>
                  <a:solidFill>
                    <a:prstClr val="white"/>
                  </a:solidFill>
                  <a:effectLst/>
                  <a:uLnTx/>
                  <a:uFillTx/>
                  <a:latin typeface="Calibri"/>
                  <a:ea typeface="+mn-ea"/>
                  <a:cs typeface="+mn-cs"/>
                </a:rPr>
              </a:br>
              <a:r>
                <a:rPr kumimoji="0" lang="de-DE" sz="1800" b="1" i="0" u="none" strike="noStrike" kern="0" cap="none" spc="0" normalizeH="0" baseline="0" noProof="0" dirty="0">
                  <a:ln>
                    <a:noFill/>
                  </a:ln>
                  <a:solidFill>
                    <a:prstClr val="white"/>
                  </a:solidFill>
                  <a:effectLst/>
                  <a:uLnTx/>
                  <a:uFillTx/>
                  <a:latin typeface="Calibri"/>
                  <a:ea typeface="+mn-ea"/>
                  <a:cs typeface="+mn-cs"/>
                </a:rPr>
                <a:t>–</a:t>
              </a:r>
              <a:br>
                <a:rPr kumimoji="0" lang="de-DE" sz="1800" b="1" i="0" u="none" strike="noStrike" kern="0" cap="none" spc="0" normalizeH="0" baseline="0" noProof="0" dirty="0">
                  <a:ln>
                    <a:noFill/>
                  </a:ln>
                  <a:solidFill>
                    <a:prstClr val="white"/>
                  </a:solidFill>
                  <a:effectLst/>
                  <a:uLnTx/>
                  <a:uFillTx/>
                  <a:latin typeface="Calibri"/>
                  <a:ea typeface="+mn-ea"/>
                  <a:cs typeface="+mn-cs"/>
                </a:rPr>
              </a:br>
              <a:r>
                <a:rPr kumimoji="0" lang="de-DE" sz="1800" b="1" i="0" u="none" strike="noStrike" kern="0" cap="none" spc="0" normalizeH="0" baseline="0" noProof="0" dirty="0">
                  <a:ln>
                    <a:noFill/>
                  </a:ln>
                  <a:solidFill>
                    <a:prstClr val="white"/>
                  </a:solidFill>
                  <a:effectLst/>
                  <a:uLnTx/>
                  <a:uFillTx/>
                  <a:latin typeface="Calibri"/>
                  <a:ea typeface="+mn-ea"/>
                  <a:cs typeface="+mn-cs"/>
                </a:rPr>
                <a:t>Prioritäten </a:t>
              </a:r>
              <a:br>
                <a:rPr kumimoji="0" lang="de-DE" sz="1800" b="1" i="0" u="none" strike="noStrike" kern="0" cap="none" spc="0" normalizeH="0" baseline="0" noProof="0" dirty="0">
                  <a:ln>
                    <a:noFill/>
                  </a:ln>
                  <a:solidFill>
                    <a:prstClr val="white"/>
                  </a:solidFill>
                  <a:effectLst/>
                  <a:uLnTx/>
                  <a:uFillTx/>
                  <a:latin typeface="Calibri"/>
                  <a:ea typeface="+mn-ea"/>
                  <a:cs typeface="+mn-cs"/>
                </a:rPr>
              </a:br>
              <a:r>
                <a:rPr kumimoji="0" lang="de-DE" sz="1800" b="1" i="0" u="none" strike="noStrike" kern="0" cap="none" spc="0" normalizeH="0" baseline="0" noProof="0" dirty="0">
                  <a:ln>
                    <a:noFill/>
                  </a:ln>
                  <a:solidFill>
                    <a:prstClr val="white"/>
                  </a:solidFill>
                  <a:effectLst/>
                  <a:uLnTx/>
                  <a:uFillTx/>
                  <a:latin typeface="Calibri"/>
                  <a:ea typeface="+mn-ea"/>
                  <a:cs typeface="+mn-cs"/>
                </a:rPr>
                <a:t>und </a:t>
              </a:r>
              <a:br>
                <a:rPr kumimoji="0" lang="de-DE" sz="1800" b="1" i="0" u="none" strike="noStrike" kern="0" cap="none" spc="0" normalizeH="0" baseline="0" noProof="0" dirty="0">
                  <a:ln>
                    <a:noFill/>
                  </a:ln>
                  <a:solidFill>
                    <a:prstClr val="white"/>
                  </a:solidFill>
                  <a:effectLst/>
                  <a:uLnTx/>
                  <a:uFillTx/>
                  <a:latin typeface="Calibri"/>
                  <a:ea typeface="+mn-ea"/>
                  <a:cs typeface="+mn-cs"/>
                </a:rPr>
              </a:br>
              <a:r>
                <a:rPr kumimoji="0" lang="de-DE" sz="1800" b="1" i="0" u="none" strike="noStrike" kern="0" cap="none" spc="0" normalizeH="0" baseline="0" noProof="0" dirty="0">
                  <a:ln>
                    <a:noFill/>
                  </a:ln>
                  <a:solidFill>
                    <a:prstClr val="white"/>
                  </a:solidFill>
                  <a:effectLst/>
                  <a:uLnTx/>
                  <a:uFillTx/>
                  <a:latin typeface="Calibri"/>
                  <a:ea typeface="+mn-ea"/>
                  <a:cs typeface="+mn-cs"/>
                </a:rPr>
                <a:t>Fokus</a:t>
              </a:r>
            </a:p>
          </p:txBody>
        </p:sp>
        <p:sp>
          <p:nvSpPr>
            <p:cNvPr id="18" name="Gebogener Pfeil 17"/>
            <p:cNvSpPr/>
            <p:nvPr/>
          </p:nvSpPr>
          <p:spPr>
            <a:xfrm>
              <a:off x="4909303" y="3208478"/>
              <a:ext cx="3335105" cy="3335105"/>
            </a:xfrm>
            <a:prstGeom prst="circularArrow">
              <a:avLst>
                <a:gd name="adj1" fmla="val 4687"/>
                <a:gd name="adj2" fmla="val 299029"/>
                <a:gd name="adj3" fmla="val 2540098"/>
                <a:gd name="adj4" fmla="val 15810653"/>
                <a:gd name="adj5" fmla="val 5469"/>
              </a:avLst>
            </a:prstGeom>
            <a:gradFill rotWithShape="1">
              <a:gsLst>
                <a:gs pos="0">
                  <a:srgbClr val="1F497D">
                    <a:tint val="60000"/>
                    <a:hueOff val="0"/>
                    <a:satOff val="0"/>
                    <a:lumOff val="0"/>
                    <a:alphaOff val="0"/>
                    <a:shade val="51000"/>
                    <a:satMod val="130000"/>
                  </a:srgbClr>
                </a:gs>
                <a:gs pos="80000">
                  <a:srgbClr val="1F497D">
                    <a:tint val="60000"/>
                    <a:hueOff val="0"/>
                    <a:satOff val="0"/>
                    <a:lumOff val="0"/>
                    <a:alphaOff val="0"/>
                    <a:shade val="93000"/>
                    <a:satMod val="130000"/>
                  </a:srgbClr>
                </a:gs>
                <a:gs pos="100000">
                  <a:srgbClr val="1F497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grpSp>
        <p:nvGrpSpPr>
          <p:cNvPr id="7" name="Gruppieren 6"/>
          <p:cNvGrpSpPr/>
          <p:nvPr/>
        </p:nvGrpSpPr>
        <p:grpSpPr>
          <a:xfrm>
            <a:off x="3419871" y="1874740"/>
            <a:ext cx="2942708" cy="3138436"/>
            <a:chOff x="2987551" y="2260363"/>
            <a:chExt cx="2799238" cy="2799238"/>
          </a:xfrm>
        </p:grpSpPr>
        <p:sp>
          <p:nvSpPr>
            <p:cNvPr id="19" name="Form 18"/>
            <p:cNvSpPr/>
            <p:nvPr/>
          </p:nvSpPr>
          <p:spPr>
            <a:xfrm>
              <a:off x="2987551" y="2260363"/>
              <a:ext cx="2799238" cy="2799238"/>
            </a:xfrm>
            <a:prstGeom prst="leftCircularArrow">
              <a:avLst>
                <a:gd name="adj1" fmla="val 6452"/>
                <a:gd name="adj2" fmla="val 429999"/>
                <a:gd name="adj3" fmla="val 10489124"/>
                <a:gd name="adj4" fmla="val 14837806"/>
                <a:gd name="adj5" fmla="val 7527"/>
              </a:avLst>
            </a:prstGeom>
            <a:gradFill rotWithShape="1">
              <a:gsLst>
                <a:gs pos="0">
                  <a:srgbClr val="1F497D">
                    <a:tint val="60000"/>
                    <a:hueOff val="0"/>
                    <a:satOff val="0"/>
                    <a:lumOff val="0"/>
                    <a:alphaOff val="0"/>
                    <a:shade val="51000"/>
                    <a:satMod val="130000"/>
                  </a:srgbClr>
                </a:gs>
                <a:gs pos="80000">
                  <a:srgbClr val="1F497D">
                    <a:tint val="60000"/>
                    <a:hueOff val="0"/>
                    <a:satOff val="0"/>
                    <a:lumOff val="0"/>
                    <a:alphaOff val="0"/>
                    <a:shade val="93000"/>
                    <a:satMod val="130000"/>
                  </a:srgbClr>
                </a:gs>
                <a:gs pos="100000">
                  <a:srgbClr val="1F497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1" name="Freihandform 20"/>
            <p:cNvSpPr/>
            <p:nvPr/>
          </p:nvSpPr>
          <p:spPr>
            <a:xfrm>
              <a:off x="3330037" y="2683259"/>
              <a:ext cx="2189043" cy="2189043"/>
            </a:xfrm>
            <a:custGeom>
              <a:avLst/>
              <a:gdLst>
                <a:gd name="connsiteX0" fmla="*/ 1637945 w 2189043"/>
                <a:gd name="connsiteY0" fmla="*/ 554429 h 2189043"/>
                <a:gd name="connsiteX1" fmla="*/ 1960903 w 2189043"/>
                <a:gd name="connsiteY1" fmla="*/ 457095 h 2189043"/>
                <a:gd name="connsiteX2" fmla="*/ 2079739 w 2189043"/>
                <a:gd name="connsiteY2" fmla="*/ 662926 h 2189043"/>
                <a:gd name="connsiteX3" fmla="*/ 1833967 w 2189043"/>
                <a:gd name="connsiteY3" fmla="*/ 893949 h 2189043"/>
                <a:gd name="connsiteX4" fmla="*/ 1833967 w 2189043"/>
                <a:gd name="connsiteY4" fmla="*/ 1295093 h 2189043"/>
                <a:gd name="connsiteX5" fmla="*/ 2079739 w 2189043"/>
                <a:gd name="connsiteY5" fmla="*/ 1526117 h 2189043"/>
                <a:gd name="connsiteX6" fmla="*/ 1960903 w 2189043"/>
                <a:gd name="connsiteY6" fmla="*/ 1731948 h 2189043"/>
                <a:gd name="connsiteX7" fmla="*/ 1637945 w 2189043"/>
                <a:gd name="connsiteY7" fmla="*/ 1634614 h 2189043"/>
                <a:gd name="connsiteX8" fmla="*/ 1290544 w 2189043"/>
                <a:gd name="connsiteY8" fmla="*/ 1835186 h 2189043"/>
                <a:gd name="connsiteX9" fmla="*/ 1213358 w 2189043"/>
                <a:gd name="connsiteY9" fmla="*/ 2163543 h 2189043"/>
                <a:gd name="connsiteX10" fmla="*/ 975685 w 2189043"/>
                <a:gd name="connsiteY10" fmla="*/ 2163543 h 2189043"/>
                <a:gd name="connsiteX11" fmla="*/ 898499 w 2189043"/>
                <a:gd name="connsiteY11" fmla="*/ 1835186 h 2189043"/>
                <a:gd name="connsiteX12" fmla="*/ 551098 w 2189043"/>
                <a:gd name="connsiteY12" fmla="*/ 1634614 h 2189043"/>
                <a:gd name="connsiteX13" fmla="*/ 228140 w 2189043"/>
                <a:gd name="connsiteY13" fmla="*/ 1731948 h 2189043"/>
                <a:gd name="connsiteX14" fmla="*/ 109304 w 2189043"/>
                <a:gd name="connsiteY14" fmla="*/ 1526117 h 2189043"/>
                <a:gd name="connsiteX15" fmla="*/ 355076 w 2189043"/>
                <a:gd name="connsiteY15" fmla="*/ 1295094 h 2189043"/>
                <a:gd name="connsiteX16" fmla="*/ 355076 w 2189043"/>
                <a:gd name="connsiteY16" fmla="*/ 893950 h 2189043"/>
                <a:gd name="connsiteX17" fmla="*/ 109304 w 2189043"/>
                <a:gd name="connsiteY17" fmla="*/ 662926 h 2189043"/>
                <a:gd name="connsiteX18" fmla="*/ 228140 w 2189043"/>
                <a:gd name="connsiteY18" fmla="*/ 457095 h 2189043"/>
                <a:gd name="connsiteX19" fmla="*/ 551098 w 2189043"/>
                <a:gd name="connsiteY19" fmla="*/ 554429 h 2189043"/>
                <a:gd name="connsiteX20" fmla="*/ 898499 w 2189043"/>
                <a:gd name="connsiteY20" fmla="*/ 353857 h 2189043"/>
                <a:gd name="connsiteX21" fmla="*/ 975685 w 2189043"/>
                <a:gd name="connsiteY21" fmla="*/ 25500 h 2189043"/>
                <a:gd name="connsiteX22" fmla="*/ 1213358 w 2189043"/>
                <a:gd name="connsiteY22" fmla="*/ 25500 h 2189043"/>
                <a:gd name="connsiteX23" fmla="*/ 1290544 w 2189043"/>
                <a:gd name="connsiteY23" fmla="*/ 353857 h 2189043"/>
                <a:gd name="connsiteX24" fmla="*/ 1637945 w 2189043"/>
                <a:gd name="connsiteY24" fmla="*/ 554429 h 218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89043" h="2189043">
                  <a:moveTo>
                    <a:pt x="1637945" y="554429"/>
                  </a:moveTo>
                  <a:lnTo>
                    <a:pt x="1960903" y="457095"/>
                  </a:lnTo>
                  <a:lnTo>
                    <a:pt x="2079739" y="662926"/>
                  </a:lnTo>
                  <a:lnTo>
                    <a:pt x="1833967" y="893949"/>
                  </a:lnTo>
                  <a:cubicBezTo>
                    <a:pt x="1869593" y="1025291"/>
                    <a:pt x="1869593" y="1163752"/>
                    <a:pt x="1833967" y="1295093"/>
                  </a:cubicBezTo>
                  <a:lnTo>
                    <a:pt x="2079739" y="1526117"/>
                  </a:lnTo>
                  <a:lnTo>
                    <a:pt x="1960903" y="1731948"/>
                  </a:lnTo>
                  <a:lnTo>
                    <a:pt x="1637945" y="1634614"/>
                  </a:lnTo>
                  <a:cubicBezTo>
                    <a:pt x="1542013" y="1731138"/>
                    <a:pt x="1422102" y="1800368"/>
                    <a:pt x="1290544" y="1835186"/>
                  </a:cubicBezTo>
                  <a:lnTo>
                    <a:pt x="1213358" y="2163543"/>
                  </a:lnTo>
                  <a:lnTo>
                    <a:pt x="975685" y="2163543"/>
                  </a:lnTo>
                  <a:lnTo>
                    <a:pt x="898499" y="1835186"/>
                  </a:lnTo>
                  <a:cubicBezTo>
                    <a:pt x="766941" y="1800368"/>
                    <a:pt x="647030" y="1731138"/>
                    <a:pt x="551098" y="1634614"/>
                  </a:cubicBezTo>
                  <a:lnTo>
                    <a:pt x="228140" y="1731948"/>
                  </a:lnTo>
                  <a:lnTo>
                    <a:pt x="109304" y="1526117"/>
                  </a:lnTo>
                  <a:lnTo>
                    <a:pt x="355076" y="1295094"/>
                  </a:lnTo>
                  <a:cubicBezTo>
                    <a:pt x="319450" y="1163752"/>
                    <a:pt x="319450" y="1025291"/>
                    <a:pt x="355076" y="893950"/>
                  </a:cubicBezTo>
                  <a:lnTo>
                    <a:pt x="109304" y="662926"/>
                  </a:lnTo>
                  <a:lnTo>
                    <a:pt x="228140" y="457095"/>
                  </a:lnTo>
                  <a:lnTo>
                    <a:pt x="551098" y="554429"/>
                  </a:lnTo>
                  <a:cubicBezTo>
                    <a:pt x="647030" y="457905"/>
                    <a:pt x="766941" y="388675"/>
                    <a:pt x="898499" y="353857"/>
                  </a:cubicBezTo>
                  <a:lnTo>
                    <a:pt x="975685" y="25500"/>
                  </a:lnTo>
                  <a:lnTo>
                    <a:pt x="1213358" y="25500"/>
                  </a:lnTo>
                  <a:lnTo>
                    <a:pt x="1290544" y="353857"/>
                  </a:lnTo>
                  <a:cubicBezTo>
                    <a:pt x="1422102" y="388675"/>
                    <a:pt x="1542013" y="457905"/>
                    <a:pt x="1637945" y="554429"/>
                  </a:cubicBezTo>
                  <a:close/>
                </a:path>
              </a:pathLst>
            </a:custGeom>
            <a:gradFill rotWithShape="1">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571418" tIns="574749" rIns="571418" bIns="574749"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600" b="1" i="0" u="none" strike="noStrike" kern="0" cap="none" spc="0" normalizeH="0" baseline="0" noProof="0" dirty="0">
                  <a:ln>
                    <a:noFill/>
                  </a:ln>
                  <a:solidFill>
                    <a:prstClr val="white"/>
                  </a:solidFill>
                  <a:effectLst/>
                  <a:uLnTx/>
                  <a:uFillTx/>
                  <a:latin typeface="Calibri"/>
                  <a:ea typeface="+mn-ea"/>
                  <a:cs typeface="+mn-cs"/>
                </a:rPr>
                <a:t>Transparenz und </a:t>
              </a:r>
              <a:br>
                <a:rPr kumimoji="0" lang="de-DE" sz="1600" b="1" i="0" u="none" strike="noStrike" kern="0" cap="none" spc="0" normalizeH="0" baseline="0" noProof="0" dirty="0">
                  <a:ln>
                    <a:noFill/>
                  </a:ln>
                  <a:solidFill>
                    <a:prstClr val="white"/>
                  </a:solidFill>
                  <a:effectLst/>
                  <a:uLnTx/>
                  <a:uFillTx/>
                  <a:latin typeface="Calibri"/>
                  <a:ea typeface="+mn-ea"/>
                  <a:cs typeface="+mn-cs"/>
                </a:rPr>
              </a:br>
              <a:r>
                <a:rPr kumimoji="0" lang="de-DE" sz="1600" b="1" i="0" u="none" strike="noStrike" kern="0" cap="none" spc="0" normalizeH="0" baseline="0" noProof="0" dirty="0">
                  <a:ln>
                    <a:noFill/>
                  </a:ln>
                  <a:solidFill>
                    <a:prstClr val="white"/>
                  </a:solidFill>
                  <a:effectLst/>
                  <a:uLnTx/>
                  <a:uFillTx/>
                  <a:latin typeface="Calibri"/>
                  <a:ea typeface="+mn-ea"/>
                  <a:cs typeface="+mn-cs"/>
                </a:rPr>
                <a:t>Selbst-organisation</a:t>
              </a:r>
            </a:p>
          </p:txBody>
        </p:sp>
      </p:grpSp>
      <p:grpSp>
        <p:nvGrpSpPr>
          <p:cNvPr id="6" name="Gruppieren 5"/>
          <p:cNvGrpSpPr/>
          <p:nvPr/>
        </p:nvGrpSpPr>
        <p:grpSpPr>
          <a:xfrm>
            <a:off x="4571999" y="476672"/>
            <a:ext cx="3018143" cy="3018143"/>
            <a:chOff x="4105196" y="764704"/>
            <a:chExt cx="3018143" cy="3018143"/>
          </a:xfrm>
        </p:grpSpPr>
        <p:sp>
          <p:nvSpPr>
            <p:cNvPr id="15" name="Freihandform 14"/>
            <p:cNvSpPr/>
            <p:nvPr/>
          </p:nvSpPr>
          <p:spPr>
            <a:xfrm>
              <a:off x="4360295" y="998966"/>
              <a:ext cx="2626853" cy="2626853"/>
            </a:xfrm>
            <a:custGeom>
              <a:avLst/>
              <a:gdLst>
                <a:gd name="connsiteX0" fmla="*/ 1604851 w 2144815"/>
                <a:gd name="connsiteY0" fmla="*/ 543227 h 2144815"/>
                <a:gd name="connsiteX1" fmla="*/ 1921284 w 2144815"/>
                <a:gd name="connsiteY1" fmla="*/ 447860 h 2144815"/>
                <a:gd name="connsiteX2" fmla="*/ 2037720 w 2144815"/>
                <a:gd name="connsiteY2" fmla="*/ 649532 h 2144815"/>
                <a:gd name="connsiteX3" fmla="*/ 1796913 w 2144815"/>
                <a:gd name="connsiteY3" fmla="*/ 875888 h 2144815"/>
                <a:gd name="connsiteX4" fmla="*/ 1796913 w 2144815"/>
                <a:gd name="connsiteY4" fmla="*/ 1268927 h 2144815"/>
                <a:gd name="connsiteX5" fmla="*/ 2037720 w 2144815"/>
                <a:gd name="connsiteY5" fmla="*/ 1495283 h 2144815"/>
                <a:gd name="connsiteX6" fmla="*/ 1921284 w 2144815"/>
                <a:gd name="connsiteY6" fmla="*/ 1696955 h 2144815"/>
                <a:gd name="connsiteX7" fmla="*/ 1604851 w 2144815"/>
                <a:gd name="connsiteY7" fmla="*/ 1601588 h 2144815"/>
                <a:gd name="connsiteX8" fmla="*/ 1264469 w 2144815"/>
                <a:gd name="connsiteY8" fmla="*/ 1798108 h 2144815"/>
                <a:gd name="connsiteX9" fmla="*/ 1188843 w 2144815"/>
                <a:gd name="connsiteY9" fmla="*/ 2119830 h 2144815"/>
                <a:gd name="connsiteX10" fmla="*/ 955972 w 2144815"/>
                <a:gd name="connsiteY10" fmla="*/ 2119830 h 2144815"/>
                <a:gd name="connsiteX11" fmla="*/ 880346 w 2144815"/>
                <a:gd name="connsiteY11" fmla="*/ 1798108 h 2144815"/>
                <a:gd name="connsiteX12" fmla="*/ 539964 w 2144815"/>
                <a:gd name="connsiteY12" fmla="*/ 1601588 h 2144815"/>
                <a:gd name="connsiteX13" fmla="*/ 223531 w 2144815"/>
                <a:gd name="connsiteY13" fmla="*/ 1696955 h 2144815"/>
                <a:gd name="connsiteX14" fmla="*/ 107095 w 2144815"/>
                <a:gd name="connsiteY14" fmla="*/ 1495283 h 2144815"/>
                <a:gd name="connsiteX15" fmla="*/ 347902 w 2144815"/>
                <a:gd name="connsiteY15" fmla="*/ 1268927 h 2144815"/>
                <a:gd name="connsiteX16" fmla="*/ 347902 w 2144815"/>
                <a:gd name="connsiteY16" fmla="*/ 875888 h 2144815"/>
                <a:gd name="connsiteX17" fmla="*/ 107095 w 2144815"/>
                <a:gd name="connsiteY17" fmla="*/ 649532 h 2144815"/>
                <a:gd name="connsiteX18" fmla="*/ 223531 w 2144815"/>
                <a:gd name="connsiteY18" fmla="*/ 447860 h 2144815"/>
                <a:gd name="connsiteX19" fmla="*/ 539964 w 2144815"/>
                <a:gd name="connsiteY19" fmla="*/ 543227 h 2144815"/>
                <a:gd name="connsiteX20" fmla="*/ 880346 w 2144815"/>
                <a:gd name="connsiteY20" fmla="*/ 346707 h 2144815"/>
                <a:gd name="connsiteX21" fmla="*/ 955972 w 2144815"/>
                <a:gd name="connsiteY21" fmla="*/ 24985 h 2144815"/>
                <a:gd name="connsiteX22" fmla="*/ 1188843 w 2144815"/>
                <a:gd name="connsiteY22" fmla="*/ 24985 h 2144815"/>
                <a:gd name="connsiteX23" fmla="*/ 1264469 w 2144815"/>
                <a:gd name="connsiteY23" fmla="*/ 346707 h 2144815"/>
                <a:gd name="connsiteX24" fmla="*/ 1604851 w 2144815"/>
                <a:gd name="connsiteY24" fmla="*/ 543227 h 21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44815" h="2144815">
                  <a:moveTo>
                    <a:pt x="1380503" y="542538"/>
                  </a:moveTo>
                  <a:lnTo>
                    <a:pt x="1609912" y="400454"/>
                  </a:lnTo>
                  <a:lnTo>
                    <a:pt x="1744361" y="534902"/>
                  </a:lnTo>
                  <a:lnTo>
                    <a:pt x="1602277" y="764312"/>
                  </a:lnTo>
                  <a:cubicBezTo>
                    <a:pt x="1657002" y="858428"/>
                    <a:pt x="1685671" y="965422"/>
                    <a:pt x="1685336" y="1074292"/>
                  </a:cubicBezTo>
                  <a:lnTo>
                    <a:pt x="1923089" y="1201924"/>
                  </a:lnTo>
                  <a:lnTo>
                    <a:pt x="1873877" y="1385584"/>
                  </a:lnTo>
                  <a:lnTo>
                    <a:pt x="1604161" y="1377240"/>
                  </a:lnTo>
                  <a:cubicBezTo>
                    <a:pt x="1550016" y="1471692"/>
                    <a:pt x="1471691" y="1550016"/>
                    <a:pt x="1377240" y="1604162"/>
                  </a:cubicBezTo>
                  <a:lnTo>
                    <a:pt x="1385583" y="1873877"/>
                  </a:lnTo>
                  <a:lnTo>
                    <a:pt x="1201924" y="1923089"/>
                  </a:lnTo>
                  <a:lnTo>
                    <a:pt x="1074292" y="1685336"/>
                  </a:lnTo>
                  <a:cubicBezTo>
                    <a:pt x="965423" y="1685671"/>
                    <a:pt x="858428" y="1657002"/>
                    <a:pt x="764312" y="1602277"/>
                  </a:cubicBezTo>
                  <a:lnTo>
                    <a:pt x="534903" y="1744361"/>
                  </a:lnTo>
                  <a:lnTo>
                    <a:pt x="400454" y="1609913"/>
                  </a:lnTo>
                  <a:lnTo>
                    <a:pt x="542538" y="1380503"/>
                  </a:lnTo>
                  <a:cubicBezTo>
                    <a:pt x="487813" y="1286387"/>
                    <a:pt x="459144" y="1179393"/>
                    <a:pt x="459479" y="1070523"/>
                  </a:cubicBezTo>
                  <a:lnTo>
                    <a:pt x="221726" y="942891"/>
                  </a:lnTo>
                  <a:lnTo>
                    <a:pt x="270938" y="759231"/>
                  </a:lnTo>
                  <a:lnTo>
                    <a:pt x="540654" y="767575"/>
                  </a:lnTo>
                  <a:cubicBezTo>
                    <a:pt x="594799" y="673123"/>
                    <a:pt x="673124" y="594799"/>
                    <a:pt x="767575" y="540653"/>
                  </a:cubicBezTo>
                  <a:lnTo>
                    <a:pt x="759232" y="270938"/>
                  </a:lnTo>
                  <a:lnTo>
                    <a:pt x="942891" y="221726"/>
                  </a:lnTo>
                  <a:lnTo>
                    <a:pt x="1070523" y="459479"/>
                  </a:lnTo>
                  <a:cubicBezTo>
                    <a:pt x="1179392" y="459144"/>
                    <a:pt x="1286387" y="487813"/>
                    <a:pt x="1380503" y="542538"/>
                  </a:cubicBezTo>
                  <a:close/>
                </a:path>
              </a:pathLst>
            </a:custGeom>
            <a:gradFill rotWithShape="1">
              <a:gsLst>
                <a:gs pos="0">
                  <a:srgbClr val="1F497D">
                    <a:hueOff val="0"/>
                    <a:satOff val="0"/>
                    <a:lumOff val="0"/>
                    <a:alphaOff val="0"/>
                    <a:shade val="51000"/>
                    <a:satMod val="130000"/>
                  </a:srgbClr>
                </a:gs>
                <a:gs pos="80000">
                  <a:srgbClr val="1F497D">
                    <a:hueOff val="0"/>
                    <a:satOff val="0"/>
                    <a:lumOff val="0"/>
                    <a:alphaOff val="0"/>
                    <a:shade val="93000"/>
                    <a:satMod val="130000"/>
                  </a:srgbClr>
                </a:gs>
                <a:gs pos="100000">
                  <a:srgbClr val="1F497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731760" tIns="731760" rIns="731760" bIns="7317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de-DE" sz="1800" b="1" i="0" u="none" strike="noStrike" kern="0" cap="none" spc="0" normalizeH="0" baseline="0" noProof="0" dirty="0" err="1">
                  <a:ln>
                    <a:noFill/>
                  </a:ln>
                  <a:solidFill>
                    <a:prstClr val="white"/>
                  </a:solidFill>
                  <a:effectLst/>
                  <a:uLnTx/>
                  <a:uFillTx/>
                  <a:latin typeface="Calibri"/>
                  <a:ea typeface="+mn-ea"/>
                  <a:cs typeface="+mn-cs"/>
                </a:rPr>
                <a:t>Mindset</a:t>
              </a:r>
              <a:r>
                <a:rPr kumimoji="0" lang="de-DE" sz="1800" b="1" i="0" u="none" strike="noStrike" kern="0" cap="none" spc="0" normalizeH="0" baseline="0" noProof="0" dirty="0">
                  <a:ln>
                    <a:noFill/>
                  </a:ln>
                  <a:solidFill>
                    <a:prstClr val="white"/>
                  </a:solidFill>
                  <a:effectLst/>
                  <a:uLnTx/>
                  <a:uFillTx/>
                  <a:latin typeface="Calibri"/>
                  <a:ea typeface="+mn-ea"/>
                  <a:cs typeface="+mn-cs"/>
                </a:rPr>
                <a:t> </a:t>
              </a:r>
              <a:br>
                <a:rPr kumimoji="0" lang="de-DE" sz="1800" b="1" i="0" u="none" strike="noStrike" kern="0" cap="none" spc="0" normalizeH="0" baseline="0" noProof="0" dirty="0">
                  <a:ln>
                    <a:noFill/>
                  </a:ln>
                  <a:solidFill>
                    <a:prstClr val="white"/>
                  </a:solidFill>
                  <a:effectLst/>
                  <a:uLnTx/>
                  <a:uFillTx/>
                  <a:latin typeface="Calibri"/>
                  <a:ea typeface="+mn-ea"/>
                  <a:cs typeface="+mn-cs"/>
                </a:rPr>
              </a:br>
              <a:r>
                <a:rPr kumimoji="0" lang="de-DE" sz="1800" b="1" i="0" u="none" strike="noStrike" kern="0" cap="none" spc="0" normalizeH="0" baseline="0" noProof="0" dirty="0">
                  <a:ln>
                    <a:noFill/>
                  </a:ln>
                  <a:solidFill>
                    <a:prstClr val="white"/>
                  </a:solidFill>
                  <a:effectLst/>
                  <a:uLnTx/>
                  <a:uFillTx/>
                  <a:latin typeface="Calibri"/>
                  <a:ea typeface="+mn-ea"/>
                  <a:cs typeface="+mn-cs"/>
                </a:rPr>
                <a:t>und Leitplanken</a:t>
              </a:r>
            </a:p>
          </p:txBody>
        </p:sp>
        <p:sp>
          <p:nvSpPr>
            <p:cNvPr id="22" name="Gebogener Pfeil 21"/>
            <p:cNvSpPr/>
            <p:nvPr/>
          </p:nvSpPr>
          <p:spPr>
            <a:xfrm>
              <a:off x="4105196" y="764704"/>
              <a:ext cx="3018143" cy="3018143"/>
            </a:xfrm>
            <a:prstGeom prst="circularArrow">
              <a:avLst>
                <a:gd name="adj1" fmla="val 5984"/>
                <a:gd name="adj2" fmla="val 394124"/>
                <a:gd name="adj3" fmla="val 13313824"/>
                <a:gd name="adj4" fmla="val 10508221"/>
                <a:gd name="adj5" fmla="val 6981"/>
              </a:avLst>
            </a:prstGeom>
            <a:gradFill rotWithShape="1">
              <a:gsLst>
                <a:gs pos="0">
                  <a:srgbClr val="1F497D">
                    <a:tint val="60000"/>
                    <a:hueOff val="0"/>
                    <a:satOff val="0"/>
                    <a:lumOff val="0"/>
                    <a:alphaOff val="0"/>
                    <a:shade val="51000"/>
                    <a:satMod val="130000"/>
                  </a:srgbClr>
                </a:gs>
                <a:gs pos="80000">
                  <a:srgbClr val="1F497D">
                    <a:tint val="60000"/>
                    <a:hueOff val="0"/>
                    <a:satOff val="0"/>
                    <a:lumOff val="0"/>
                    <a:alphaOff val="0"/>
                    <a:shade val="93000"/>
                    <a:satMod val="130000"/>
                  </a:srgbClr>
                </a:gs>
                <a:gs pos="100000">
                  <a:srgbClr val="1F497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grpSp>
    </p:spTree>
    <p:extLst>
      <p:ext uri="{BB962C8B-B14F-4D97-AF65-F5344CB8AC3E}">
        <p14:creationId xmlns:p14="http://schemas.microsoft.com/office/powerpoint/2010/main" val="23668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4139952" y="1673045"/>
            <a:ext cx="4786336" cy="2470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863600" y="980728"/>
            <a:ext cx="7416800" cy="727100"/>
          </a:xfrm>
        </p:spPr>
        <p:txBody>
          <a:bodyPr/>
          <a:lstStyle/>
          <a:p>
            <a:r>
              <a:rPr lang="de-DE" sz="2000" dirty="0"/>
              <a:t>„</a:t>
            </a:r>
            <a:r>
              <a:rPr lang="de-DE" sz="2000" dirty="0" err="1"/>
              <a:t>Mindset</a:t>
            </a:r>
            <a:r>
              <a:rPr lang="de-DE" sz="2000" dirty="0"/>
              <a:t> und Leitplanken“: ein Praxisbeispiel </a:t>
            </a:r>
            <a:br>
              <a:rPr lang="de-DE" sz="2000" dirty="0"/>
            </a:br>
            <a:r>
              <a:rPr lang="de-DE" sz="2000" dirty="0"/>
              <a:t>zu gesundheitlichen Belastungen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A1D8C-56D4-824E-918A-A8B905137C22}" type="slidenum">
              <a:rPr kumimoji="0" lang="de-DE" sz="1200" b="0" i="0" u="none" strike="noStrike" kern="1200" cap="none" spc="0" normalizeH="0" baseline="0" noProof="0" smtClean="0">
                <a:ln>
                  <a:noFill/>
                </a:ln>
                <a:solidFill>
                  <a:srgbClr val="FFFF00"/>
                </a:solidFill>
                <a:effectLst/>
                <a:uLnTx/>
                <a:uFillTx/>
                <a:latin typeface="Segoe UI Semibol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dirty="0">
              <a:ln>
                <a:noFill/>
              </a:ln>
              <a:solidFill>
                <a:srgbClr val="FFFF00"/>
              </a:solidFill>
              <a:effectLst/>
              <a:uLnTx/>
              <a:uFillTx/>
              <a:latin typeface="Segoe UI Semibold"/>
              <a:ea typeface="+mn-ea"/>
              <a:cs typeface="+mn-cs"/>
            </a:endParaRP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1700808"/>
            <a:ext cx="2200275"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323528" y="4205987"/>
            <a:ext cx="8208912"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Kürzlich wurde mit großem Aufwand die „Agile Transformation“ des ganzen Unternehmens ausgerufen.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Aus dem Management ist zu hören: Projekte werden künftig in etwa der halben Zeit fertig. </a:t>
            </a:r>
            <a:br>
              <a:rPr kumimoji="0" lang="de-DE" sz="1400" b="1" i="0" u="none" strike="noStrike" kern="1200" cap="none" spc="0" normalizeH="0" baseline="0" noProof="0" dirty="0">
                <a:ln>
                  <a:noFill/>
                </a:ln>
                <a:solidFill>
                  <a:prstClr val="black"/>
                </a:solidFill>
                <a:effectLst/>
                <a:uLnTx/>
                <a:uFillTx/>
                <a:latin typeface="Segoe UI Semibold"/>
                <a:ea typeface="+mn-ea"/>
                <a:cs typeface="+mn-cs"/>
              </a:rPr>
            </a:b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Und wenn die Auslastung mal unterschiedlich ist, schieben wir einfach Leute von einem Team ins andere: „die sind ja alle so agil“.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Seitens des betrieblichen Gesundheitsmanagements und von Teilen des Betriebsrats wird dagegen erwartet, dass sich Überlastungen, Demotivation und Ausfälle beim Projektpersonal durch bessere Arbeitsbedingungen reduzieren lassen.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Segoe UI Semibold"/>
                <a:ea typeface="+mn-ea"/>
                <a:cs typeface="+mn-cs"/>
                <a:sym typeface="Wingdings" panose="05000000000000000000" pitchFamily="2" charset="2"/>
              </a:rPr>
              <a:t> </a:t>
            </a:r>
            <a:r>
              <a:rPr kumimoji="0" lang="de-DE" sz="1400" b="1" i="0" u="none" strike="noStrike" kern="1200" cap="none" spc="0" normalizeH="0" baseline="0" noProof="0" dirty="0">
                <a:ln>
                  <a:noFill/>
                </a:ln>
                <a:solidFill>
                  <a:prstClr val="black"/>
                </a:solidFill>
                <a:effectLst/>
                <a:uLnTx/>
                <a:uFillTx/>
                <a:latin typeface="Segoe UI Semibold"/>
                <a:ea typeface="+mn-ea"/>
                <a:cs typeface="+mn-cs"/>
              </a:rPr>
              <a:t>Wo geht die Reise hin?? Wie lassen sich die Erwartungen unter einen Hut bringen?</a:t>
            </a:r>
          </a:p>
        </p:txBody>
      </p:sp>
    </p:spTree>
    <p:extLst>
      <p:ext uri="{BB962C8B-B14F-4D97-AF65-F5344CB8AC3E}">
        <p14:creationId xmlns:p14="http://schemas.microsoft.com/office/powerpoint/2010/main" val="125081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1000"/>
                                        <p:tgtEl>
                                          <p:spTgt spid="8">
                                            <p:txEl>
                                              <p:pRg st="3" end="3"/>
                                            </p:txEl>
                                          </p:spTgt>
                                        </p:tgtEl>
                                      </p:cBhvr>
                                    </p:animEffect>
                                    <p:anim calcmode="lin" valueType="num">
                                      <p:cBhvr>
                                        <p:cTn id="3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9&quot;&gt;&lt;object type=&quot;3&quot; unique_id=&quot;10010&quot;&gt;&lt;property id=&quot;20148&quot; value=&quot;5&quot;/&gt;&lt;property id=&quot;20300&quot; value=&quot;Folie 1 - &amp;quot;Präventionsprogramm Agiles Arbeiten erfolgreich und  gesund gestalten &amp;quot;&quot;/&gt;&lt;property id=&quot;20307&quot; value=&quot;334&quot;/&gt;&lt;/object&gt;&lt;object type=&quot;3&quot; unique_id=&quot;10011&quot;&gt;&lt;property id=&quot;20148&quot; value=&quot;5&quot;/&gt;&lt;property id=&quot;20300&quot; value=&quot;Folie 2 - &amp;quot;Zum Stand der Forschung…&amp;quot;&quot;/&gt;&lt;property id=&quot;20307&quot; value=&quot;375&quot;/&gt;&lt;/object&gt;&lt;object type=&quot;3&quot; unique_id=&quot;10012&quot;&gt;&lt;property id=&quot;20148&quot; value=&quot;5&quot;/&gt;&lt;property id=&quot;20300&quot; value=&quot;Folie 3 - &amp;quot;sichtbar machen  überprüfen  anpassen&amp;quot;&quot;/&gt;&lt;property id=&quot;20307&quot; value=&quot;336&quot;/&gt;&lt;/object&gt;&lt;object type=&quot;3&quot; unique_id=&quot;10013&quot;&gt;&lt;property id=&quot;20148&quot; value=&quot;5&quot;/&gt;&lt;property id=&quot;20300&quot; value=&quot;Folie 4 - &amp;quot;Was ist agil – und was nicht?  Einige verbreitete Missverständnisse…&amp;quot;&quot;/&gt;&lt;property id=&quot;20307&quot; value=&quot;330&quot;/&gt;&lt;/object&gt;&lt;object type=&quot;3&quot; unique_id=&quot;10014&quot;&gt;&lt;property id=&quot;20148&quot; value=&quot;5&quot;/&gt;&lt;property id=&quot;20300&quot; value=&quot;Folie 5 - &amp;quot;Agiles Arbeiten stellt hohe Anforderungen…&amp;quot;&quot;/&gt;&lt;property id=&quot;20307&quot; value=&quot;376&quot;/&gt;&lt;/object&gt;&lt;object type=&quot;3&quot; unique_id=&quot;10015&quot;&gt;&lt;property id=&quot;20148&quot; value=&quot;5&quot;/&gt;&lt;property id=&quot;20300&quot; value=&quot;Folie 6 - &amp;quot;Was hat „agiles Arbeiten“ eigentlich mit „gesundem Arbeiten“ zu tun?&amp;quot;&quot;/&gt;&lt;property id=&quot;20307&quot; value=&quot;384&quot;/&gt;&lt;/object&gt;&lt;object type=&quot;3&quot; unique_id=&quot;10016&quot;&gt;&lt;property id=&quot;20148&quot; value=&quot;5&quot;/&gt;&lt;property id=&quot;20300&quot; value=&quot;Folie 7 - &amp;quot;Was hat „agiles Arbeiten“ eigentlich mit „gesundem Arbeiten“ zu tun?&amp;quot;&quot;/&gt;&lt;property id=&quot;20307&quot; value=&quot;385&quot;/&gt;&lt;/object&gt;&lt;object type=&quot;3&quot; unique_id=&quot;10017&quot;&gt;&lt;property id=&quot;20148&quot; value=&quot;5&quot;/&gt;&lt;property id=&quot;20300&quot; value=&quot;Folie 8 - &amp;quot;Agiles Arbeiten mit Benefit  für die Gesundheit  Worauf es ankommt  - und  wo in der Praxis  besondere Belastungen &quot;/&gt;&lt;property id=&quot;20307&quot; value=&quot;337&quot;/&gt;&lt;/object&gt;&lt;object type=&quot;3&quot; unique_id=&quot;10018&quot;&gt;&lt;property id=&quot;20148&quot; value=&quot;5&quot;/&gt;&lt;property id=&quot;20300&quot; value=&quot;Folie 9 - &amp;quot;„Mindset und Leitplanken“: ein Praxisbeispiel  zu gesundheitlichen Belastungen &amp;quot;&quot;/&gt;&lt;property id=&quot;20307&quot; value=&quot;383&quot;/&gt;&lt;/object&gt;&lt;object type=&quot;3&quot; unique_id=&quot;10019&quot;&gt;&lt;property id=&quot;20148&quot; value=&quot;5&quot;/&gt;&lt;property id=&quot;20300&quot; value=&quot;Folie 10 - &amp;quot;Transparenz und Selbstorganisation: ein Praxisbeispiel  zu gesundheitlichen Belastungen &amp;quot;&quot;/&gt;&lt;property id=&quot;20307&quot; value=&quot;371&quot;/&gt;&lt;/object&gt;&lt;object type=&quot;3&quot; unique_id=&quot;10020&quot;&gt;&lt;property id=&quot;20148&quot; value=&quot;5&quot;/&gt;&lt;property id=&quot;20300&quot; value=&quot;Folie 11 - &amp;quot;„Arbeitspensum, Prioritäten und Fokus“:  ein Praxisbeispiel zu gesundheitlichen Belastungen &amp;quot;&quot;/&gt;&lt;property id=&quot;20307&quot; value=&quot;351&quot;/&gt;&lt;/object&gt;&lt;object type=&quot;3&quot; unique_id=&quot;10021&quot;&gt;&lt;property id=&quot;20148&quot; value=&quot;5&quot;/&gt;&lt;property id=&quot;20300&quot; value=&quot;Folie 12 - &amp;quot;Agiles Arbeiten mit Benefit für die Gesundheit:  Bewertung mit den Check-Bausteinen&amp;quot;&quot;/&gt;&lt;property id=&quot;20307&quot; value=&quot;377&quot;/&gt;&lt;/object&gt;&lt;object type=&quot;3&quot; unique_id=&quot;10022&quot;&gt;&lt;property id=&quot;20148&quot; value=&quot;5&quot;/&gt;&lt;property id=&quot;20300&quot; value=&quot;Folie 13 - &amp;quot;Übersicht Checkbausteine 1/3: Transparenz und Selbstorganisation&amp;quot;&quot;/&gt;&lt;property id=&quot;20307&quot; value=&quot;378&quot;/&gt;&lt;/object&gt;&lt;object type=&quot;3&quot; unique_id=&quot;10023&quot;&gt;&lt;property id=&quot;20148&quot; value=&quot;5&quot;/&gt;&lt;property id=&quot;20300&quot; value=&quot;Folie 14 - &amp;quot;Übersicht Checkbausteine 2/3: Arbeitspensum &amp;amp; Kapa, Prioritäten &amp;amp; Fokus&amp;quot;&quot;/&gt;&lt;property id=&quot;20307&quot; value=&quot;381&quot;/&gt;&lt;/object&gt;&lt;object type=&quot;3&quot; unique_id=&quot;10024&quot;&gt;&lt;property id=&quot;20148&quot; value=&quot;5&quot;/&gt;&lt;property id=&quot;20300&quot; value=&quot;Folie 15 - &amp;quot;Übersicht Checkbausteine 3/3: Mindset, Leitplanken und lernende Organisation&amp;quot;&quot;/&gt;&lt;property id=&quot;20307&quot; value=&quot;382&quot;/&gt;&lt;/object&gt;&lt;/object&gt;&lt;object type=&quot;8&quot; unique_id=&quot;10041&quot;&gt;&lt;/object&gt;&lt;/object&gt;&lt;/database&gt;"/>
  <p:tag name="MMPROD_NEXTUNIQUEID" val="10009"/>
  <p:tag name="SECTOMILLISECCONVERTED" val="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1">
  <a:themeElements>
    <a:clrScheme name="Benutzerdefiniert 3">
      <a:dk1>
        <a:sysClr val="windowText" lastClr="000000"/>
      </a:dk1>
      <a:lt1>
        <a:sysClr val="window" lastClr="FFFFFF"/>
      </a:lt1>
      <a:dk2>
        <a:srgbClr val="000000"/>
      </a:dk2>
      <a:lt2>
        <a:srgbClr val="FFFFFF"/>
      </a:lt2>
      <a:accent1>
        <a:srgbClr val="0075AA"/>
      </a:accent1>
      <a:accent2>
        <a:srgbClr val="BCBDBE"/>
      </a:accent2>
      <a:accent3>
        <a:srgbClr val="7B7C7E"/>
      </a:accent3>
      <a:accent4>
        <a:srgbClr val="B2B2B2"/>
      </a:accent4>
      <a:accent5>
        <a:srgbClr val="4D4D4D"/>
      </a:accent5>
      <a:accent6>
        <a:srgbClr val="EAEAEA"/>
      </a:accent6>
      <a:hlink>
        <a:srgbClr val="000000"/>
      </a:hlink>
      <a:folHlink>
        <a:srgbClr val="000000"/>
      </a:folHlink>
    </a:clrScheme>
    <a:fontScheme name="rkw">
      <a:majorFont>
        <a:latin typeface="Segoe UI"/>
        <a:ea typeface=""/>
        <a:cs typeface=""/>
      </a:majorFont>
      <a:minorFont>
        <a:latin typeface="Segoe UI Semibol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1922</Words>
  <Application>Microsoft Office PowerPoint</Application>
  <PresentationFormat>Bildschirmpräsentation (4:3)</PresentationFormat>
  <Paragraphs>147</Paragraphs>
  <Slides>15</Slides>
  <Notes>15</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15</vt:i4>
      </vt:variant>
    </vt:vector>
  </HeadingPairs>
  <TitlesOfParts>
    <vt:vector size="26" baseType="lpstr">
      <vt:lpstr>Arial</vt:lpstr>
      <vt:lpstr>Calibri</vt:lpstr>
      <vt:lpstr>Calibri Light</vt:lpstr>
      <vt:lpstr>Candara</vt:lpstr>
      <vt:lpstr>Segoe UI</vt:lpstr>
      <vt:lpstr>Segoe UI Semibold</vt:lpstr>
      <vt:lpstr>Symbol</vt:lpstr>
      <vt:lpstr>Verdana</vt:lpstr>
      <vt:lpstr>Wingdings</vt:lpstr>
      <vt:lpstr>Office</vt:lpstr>
      <vt:lpstr>Design1</vt:lpstr>
      <vt:lpstr>Präventionsprogramm Agiles Arbeiten erfolgreich und  gesund gestalten </vt:lpstr>
      <vt:lpstr>Zum Stand der Forschung…</vt:lpstr>
      <vt:lpstr>sichtbar machen  überprüfen  anpassen</vt:lpstr>
      <vt:lpstr>Was ist agil – und was nicht?  Einige verbreitete Missverständnisse…</vt:lpstr>
      <vt:lpstr>Agiles Arbeiten stellt hohe Anforderungen…</vt:lpstr>
      <vt:lpstr>Was hat „agiles Arbeiten“ eigentlich mit „gesundem Arbeiten“ zu tun?</vt:lpstr>
      <vt:lpstr>Was hat „agiles Arbeiten“ eigentlich mit „gesundem Arbeiten“ zu tun?</vt:lpstr>
      <vt:lpstr>Agiles Arbeiten mit Benefit  für die Gesundheit  Worauf es ankommt  - und  wo in der Praxis  besondere Belastungen  entstehen:  3 Handlungsfelder </vt:lpstr>
      <vt:lpstr>„Mindset und Leitplanken“: ein Praxisbeispiel  zu gesundheitlichen Belastungen </vt:lpstr>
      <vt:lpstr>Transparenz und Selbstorganisation: ein Praxisbeispiel  zu gesundheitlichen Belastungen </vt:lpstr>
      <vt:lpstr>„Arbeitspensum, Prioritäten und Fokus“:  ein Praxisbeispiel zu gesundheitlichen Belastungen </vt:lpstr>
      <vt:lpstr>Agiles Arbeiten mit Benefit für die Gesundheit:  Bewertung mit den Check-Bausteinen</vt:lpstr>
      <vt:lpstr>Übersicht Checkbausteine 1/3: Transparenz und Selbstorganisation</vt:lpstr>
      <vt:lpstr>Übersicht Checkbausteine 2/3: Arbeitspensum &amp; Kapa, Prioritäten &amp; Fokus</vt:lpstr>
      <vt:lpstr>Übersicht Checkbausteine 3/3: Mindset, Leitplanken und lernende Organisation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Roth</dc:creator>
  <cp:lastModifiedBy>Melanie Fiebiger</cp:lastModifiedBy>
  <cp:revision>14</cp:revision>
  <dcterms:created xsi:type="dcterms:W3CDTF">2022-01-13T14:56:31Z</dcterms:created>
  <dcterms:modified xsi:type="dcterms:W3CDTF">2022-08-17T16:22:44Z</dcterms:modified>
</cp:coreProperties>
</file>